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5" r:id="rId3"/>
    <p:sldId id="266" r:id="rId4"/>
    <p:sldId id="260" r:id="rId5"/>
    <p:sldId id="261" r:id="rId6"/>
    <p:sldId id="267" r:id="rId7"/>
    <p:sldId id="262" r:id="rId8"/>
    <p:sldId id="263" r:id="rId9"/>
    <p:sldId id="264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6B892"/>
    <a:srgbClr val="7ACCB1"/>
    <a:srgbClr val="32C09E"/>
    <a:srgbClr val="73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54C56-2653-45D6-88D2-179180FC1F47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4C823-2AB2-4345-8438-DC2B79BC8C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8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4C823-2AB2-4345-8438-DC2B79BC8C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4C823-2AB2-4345-8438-DC2B79BC8C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3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30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0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5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9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4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4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3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4DDCC-0E5D-4D1C-9431-3390F39B25CE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4EB0E-8D93-4BF2-B115-956E1586D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85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5228" y="1846317"/>
            <a:ext cx="6843463" cy="1417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6B892"/>
                </a:solidFill>
              </a:rPr>
              <a:t>Проект </a:t>
            </a:r>
            <a:br>
              <a:rPr lang="ru-RU" b="1" dirty="0" smtClean="0">
                <a:solidFill>
                  <a:srgbClr val="46B892"/>
                </a:solidFill>
              </a:rPr>
            </a:br>
            <a:r>
              <a:rPr lang="ru-RU" b="1" dirty="0" smtClean="0">
                <a:solidFill>
                  <a:srgbClr val="46B892"/>
                </a:solidFill>
              </a:rPr>
              <a:t>«</a:t>
            </a:r>
            <a:r>
              <a:rPr lang="ru-RU" b="1" dirty="0" err="1" smtClean="0">
                <a:solidFill>
                  <a:srgbClr val="46B892"/>
                </a:solidFill>
              </a:rPr>
              <a:t>Белогорская</a:t>
            </a:r>
            <a:r>
              <a:rPr lang="ru-RU" b="1" dirty="0" smtClean="0">
                <a:solidFill>
                  <a:srgbClr val="46B892"/>
                </a:solidFill>
              </a:rPr>
              <a:t> </a:t>
            </a:r>
            <a:r>
              <a:rPr lang="ru-RU" b="1" dirty="0" err="1" smtClean="0">
                <a:solidFill>
                  <a:srgbClr val="46B892"/>
                </a:solidFill>
              </a:rPr>
              <a:t>мотокарта</a:t>
            </a:r>
            <a:r>
              <a:rPr lang="ru-RU" b="1" dirty="0" smtClean="0">
                <a:solidFill>
                  <a:srgbClr val="46B892"/>
                </a:solidFill>
              </a:rPr>
              <a:t> по следам кинематографа»</a:t>
            </a:r>
            <a:endParaRPr lang="ru-RU" b="1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2191" y="4283060"/>
            <a:ext cx="4546575" cy="2904374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Выполнили: студенты 1 курса группы Я</a:t>
            </a:r>
            <a:r>
              <a:rPr lang="en-US" sz="2200" dirty="0" smtClean="0"/>
              <a:t>/</a:t>
            </a:r>
            <a:r>
              <a:rPr lang="ru-RU" sz="2200" dirty="0" smtClean="0"/>
              <a:t>Д-б-о-201 Сафарова Д.А. и </a:t>
            </a:r>
            <a:r>
              <a:rPr lang="ru-RU" sz="2200" dirty="0" err="1" smtClean="0"/>
              <a:t>Сакал</a:t>
            </a:r>
            <a:r>
              <a:rPr lang="ru-RU" sz="2200" dirty="0" smtClean="0"/>
              <a:t> Д. С</a:t>
            </a:r>
          </a:p>
          <a:p>
            <a:r>
              <a:rPr lang="ru-RU" sz="2200" dirty="0" smtClean="0"/>
              <a:t>Преподаватель: </a:t>
            </a:r>
            <a:r>
              <a:rPr lang="ru-RU" sz="2200" dirty="0"/>
              <a:t>доцент философ. наук  Шевченко О.К.</a:t>
            </a:r>
            <a:endParaRPr lang="ru-RU" sz="2200" dirty="0" smtClean="0"/>
          </a:p>
        </p:txBody>
      </p:sp>
      <p:pic>
        <p:nvPicPr>
          <p:cNvPr id="11" name="Рисунок 10" descr="https://sun9-13.userapi.com/impg/FZGGs0drTVt1W6OWa0k1MUGbwee9fxLblw_22g/10HvcDHCNYg.jpg?size=1280x960&amp;quality=96&amp;sign=6b5191919b5dcedd8eb591476e7c7fb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904" r="11023" b="3520"/>
          <a:stretch/>
        </p:blipFill>
        <p:spPr bwMode="auto">
          <a:xfrm>
            <a:off x="-16042" y="-30156"/>
            <a:ext cx="7328233" cy="6888156"/>
          </a:xfrm>
          <a:custGeom>
            <a:avLst/>
            <a:gdLst>
              <a:gd name="connsiteX0" fmla="*/ 0 w 6959266"/>
              <a:gd name="connsiteY0" fmla="*/ 0 h 6541346"/>
              <a:gd name="connsiteX1" fmla="*/ 6959266 w 6959266"/>
              <a:gd name="connsiteY1" fmla="*/ 6541346 h 6541346"/>
              <a:gd name="connsiteX2" fmla="*/ 0 w 6959266"/>
              <a:gd name="connsiteY2" fmla="*/ 6541346 h 654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9266" h="6541346">
                <a:moveTo>
                  <a:pt x="0" y="0"/>
                </a:moveTo>
                <a:lnTo>
                  <a:pt x="6959266" y="6541346"/>
                </a:lnTo>
                <a:lnTo>
                  <a:pt x="0" y="65413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845" y="105313"/>
            <a:ext cx="11657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Министерство образования и науки Российской Федерации</a:t>
            </a:r>
          </a:p>
          <a:p>
            <a:pPr algn="ctr"/>
            <a:r>
              <a:rPr lang="ru-RU" sz="1400" dirty="0"/>
              <a:t>Федеральное государственное автономное образовательное учреждение высшего образования</a:t>
            </a:r>
          </a:p>
          <a:p>
            <a:pPr algn="ctr"/>
            <a:r>
              <a:rPr lang="ru-RU" sz="1400" dirty="0"/>
              <a:t>«КРЫМСКИЙ ФЕДЕРАЛЬНЫЙ УНИВЕРСИТЕТ ИМЕНИ В.И. ВЕРНАДСКОГО»</a:t>
            </a:r>
          </a:p>
          <a:p>
            <a:pPr algn="ctr"/>
            <a:r>
              <a:rPr lang="ru-RU" sz="1400" dirty="0"/>
              <a:t>Гуманитарно-педагогическая академия (филиал) в г. Ялта</a:t>
            </a:r>
          </a:p>
          <a:p>
            <a:pPr algn="ctr"/>
            <a:r>
              <a:rPr lang="ru-RU" sz="1400" dirty="0"/>
              <a:t>Институт филологии, истории и искусств </a:t>
            </a:r>
          </a:p>
          <a:p>
            <a:pPr algn="ctr"/>
            <a:r>
              <a:rPr lang="ru-RU" sz="1400" dirty="0"/>
              <a:t>Кафедра изобразительного искусства, методики преподавания и дизайна 54.03.01 Графический дизайн</a:t>
            </a:r>
          </a:p>
        </p:txBody>
      </p:sp>
      <p:pic>
        <p:nvPicPr>
          <p:cNvPr id="4104" name="Picture 8" descr="http://i.mycdn.me/i?r=AzEPZsRbOZEKgBhR0XGMT1RkuThn-Xe_mTq4sDF2OouAkK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533" y="0"/>
            <a:ext cx="1846317" cy="18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5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1601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46B892"/>
                </a:solidFill>
              </a:rPr>
              <a:t>Внешний вид карты</a:t>
            </a:r>
            <a:endParaRPr lang="ru-RU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903" b="5556"/>
          <a:stretch/>
        </p:blipFill>
        <p:spPr>
          <a:xfrm>
            <a:off x="-5952" y="1050877"/>
            <a:ext cx="12197952" cy="57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82318"/>
            <a:ext cx="5482389" cy="5021931"/>
          </a:xfrm>
        </p:spPr>
        <p:txBody>
          <a:bodyPr/>
          <a:lstStyle/>
          <a:p>
            <a:r>
              <a:rPr lang="ru-RU" dirty="0" smtClean="0"/>
              <a:t>Карта содержит </a:t>
            </a:r>
            <a:r>
              <a:rPr lang="ru-RU" dirty="0"/>
              <a:t>17 условных обозначений с фотографиями и </a:t>
            </a:r>
            <a:r>
              <a:rPr lang="ru-RU" dirty="0" smtClean="0"/>
              <a:t>подписями для того, чтобы пользователям было легче найти места, которыми вдохновлялись кинематографисты.</a:t>
            </a:r>
          </a:p>
          <a:p>
            <a:r>
              <a:rPr lang="ru-RU" dirty="0" smtClean="0"/>
              <a:t>Одно из важных качеств карты – это достоверность. Трасса проверялась лично участником проекта, отвечающего за формирование маршрута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660" t="12773" r="21026" b="8718"/>
          <a:stretch/>
        </p:blipFill>
        <p:spPr>
          <a:xfrm>
            <a:off x="6721642" y="1124158"/>
            <a:ext cx="5053263" cy="4263658"/>
          </a:xfrm>
          <a:prstGeom prst="rect">
            <a:avLst/>
          </a:prstGeom>
        </p:spPr>
      </p:pic>
      <p:sp>
        <p:nvSpPr>
          <p:cNvPr id="5" name="Пятиугольник 4"/>
          <p:cNvSpPr/>
          <p:nvPr/>
        </p:nvSpPr>
        <p:spPr>
          <a:xfrm>
            <a:off x="0" y="6247216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74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46B892"/>
                </a:solidFill>
              </a:rPr>
              <a:t>Ожидаемые результаты работы</a:t>
            </a:r>
            <a:endParaRPr lang="ru-RU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948" y="1745415"/>
            <a:ext cx="10515600" cy="435133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Количество подписчиков в официальной группе проекта в соц. сети </a:t>
            </a:r>
            <a:r>
              <a:rPr lang="ru-RU" dirty="0" err="1" smtClean="0"/>
              <a:t>Вконтакте</a:t>
            </a:r>
            <a:r>
              <a:rPr lang="ru-RU" dirty="0" smtClean="0"/>
              <a:t> должно быть минимум 300;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Проект будет представлен в двух российских вузах – </a:t>
            </a:r>
            <a:r>
              <a:rPr lang="ru-RU" dirty="0" err="1" smtClean="0"/>
              <a:t>УрФУ</a:t>
            </a:r>
            <a:r>
              <a:rPr lang="ru-RU" dirty="0" smtClean="0"/>
              <a:t> (кафедра </a:t>
            </a:r>
            <a:r>
              <a:rPr lang="ru-RU" dirty="0"/>
              <a:t>русского языка для иностранных </a:t>
            </a:r>
            <a:r>
              <a:rPr lang="ru-RU" dirty="0" smtClean="0"/>
              <a:t>учащихся) и </a:t>
            </a:r>
            <a:r>
              <a:rPr lang="ru-RU" dirty="0" err="1" smtClean="0"/>
              <a:t>ОмГТУ</a:t>
            </a:r>
            <a:r>
              <a:rPr lang="ru-RU" dirty="0" smtClean="0"/>
              <a:t> (</a:t>
            </a:r>
            <a:r>
              <a:rPr lang="ru-RU" dirty="0"/>
              <a:t>Кафедра туризма, гостиничного и ресторанного </a:t>
            </a:r>
            <a:r>
              <a:rPr lang="ru-RU" dirty="0" smtClean="0"/>
              <a:t>бизнеса)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Информация о проекте будет распространена в официальной группе института </a:t>
            </a:r>
            <a:r>
              <a:rPr lang="ru-RU" dirty="0"/>
              <a:t>экономики и </a:t>
            </a:r>
            <a:r>
              <a:rPr lang="ru-RU" dirty="0" smtClean="0"/>
              <a:t>управления</a:t>
            </a:r>
            <a:r>
              <a:rPr lang="ru-RU" dirty="0"/>
              <a:t> </a:t>
            </a:r>
            <a:r>
              <a:rPr lang="ru-RU" dirty="0" smtClean="0"/>
              <a:t>ГПА, а также в таких СМИ, как сетевое издание «МК в Крыму», аккаунт в </a:t>
            </a:r>
            <a:r>
              <a:rPr lang="en-US" dirty="0" smtClean="0"/>
              <a:t>Instagram </a:t>
            </a:r>
            <a:r>
              <a:rPr lang="ru-RU" dirty="0" smtClean="0"/>
              <a:t>«</a:t>
            </a:r>
            <a:r>
              <a:rPr lang="en-US" dirty="0" smtClean="0"/>
              <a:t>On Crimea</a:t>
            </a:r>
            <a:r>
              <a:rPr lang="ru-RU" dirty="0" smtClean="0"/>
              <a:t>», информационная платформа «Крым</a:t>
            </a:r>
            <a:r>
              <a:rPr lang="en-US" dirty="0" smtClean="0"/>
              <a:t>Press</a:t>
            </a:r>
            <a:r>
              <a:rPr lang="ru-RU" dirty="0" smtClean="0"/>
              <a:t>», аккаунт в </a:t>
            </a:r>
            <a:r>
              <a:rPr lang="en-US" dirty="0" smtClean="0"/>
              <a:t>Instagram </a:t>
            </a:r>
            <a:r>
              <a:rPr lang="ru-RU" dirty="0" smtClean="0"/>
              <a:t>«</a:t>
            </a:r>
            <a:r>
              <a:rPr lang="en-US" dirty="0" err="1" smtClean="0"/>
              <a:t>Crimeanewscom</a:t>
            </a:r>
            <a:r>
              <a:rPr lang="ru-RU" dirty="0" smtClean="0"/>
              <a:t>». Планируемое количество просмотров на всех новостных сайтах вместе – 23 000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0679777" y="901441"/>
            <a:ext cx="2413663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1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46B892"/>
                </a:solidFill>
              </a:rPr>
              <a:t>Спасибо за внимание!</a:t>
            </a:r>
            <a:endParaRPr lang="ru-RU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12.userapi.com/impg/MPIgfif_9QVly62midXejd5wf1M4laETqUUbLg/OAfv3ctBLjc.jpg?size=1280x960&amp;quality=96&amp;sign=817fb0b78b21661d2dc8f9fb6221c2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29" y="1993635"/>
            <a:ext cx="5757686" cy="431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6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321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6B892"/>
                </a:solidFill>
              </a:rPr>
              <a:t>Актуальность проекта</a:t>
            </a:r>
            <a:endParaRPr lang="ru-RU" b="1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329" y="1557697"/>
            <a:ext cx="4985324" cy="473080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ru-RU" dirty="0"/>
              <a:t>Туризм – одна из ведущих отраслей экономики Крыма. Большую часть пространства полуострова занимает пересечённая местность, что способствует развитию мототуризма. </a:t>
            </a:r>
            <a:endParaRPr lang="ru-RU" dirty="0" smtClean="0"/>
          </a:p>
          <a:p>
            <a:r>
              <a:rPr lang="ru-RU" dirty="0" smtClean="0"/>
              <a:t>Кроссовые </a:t>
            </a:r>
            <a:r>
              <a:rPr lang="ru-RU" dirty="0"/>
              <a:t>мотоциклы, являясь спортинвентарём и не требуя наличия водительских прав, привлекают к себе внимание как взрослых, так и подростков.</a:t>
            </a:r>
          </a:p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0" y="0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sun9-19.userapi.com/impg/4PB8ux9msqUIwr1dVULNv17tYoh4Y8mAJz4Urg/-zpxmEc92Eg.jpg?size=1280x960&amp;quality=96&amp;sign=6fa1fb0092aafbb50d24795eb4b895d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15332"/>
            <a:ext cx="4956443" cy="37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11444785" y="2115332"/>
            <a:ext cx="32982" cy="3717333"/>
          </a:xfrm>
          <a:prstGeom prst="line">
            <a:avLst/>
          </a:prstGeom>
          <a:ln w="57150">
            <a:solidFill>
              <a:srgbClr val="46B892"/>
            </a:solidFill>
          </a:ln>
          <a:effectLst>
            <a:softEdge rad="0"/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3494" y="801856"/>
            <a:ext cx="5293896" cy="567772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Не </a:t>
            </a:r>
            <a:r>
              <a:rPr lang="ru-RU" dirty="0"/>
              <a:t>всем известно, что окрестности данного района часто использовались для съёмок фильмов, а Белая скала Ак-Кая была востребованной «природной декорацией» в отечественном </a:t>
            </a:r>
            <a:r>
              <a:rPr lang="ru-RU" dirty="0" smtClean="0"/>
              <a:t>кинематографе</a:t>
            </a:r>
            <a:endParaRPr lang="en-US" dirty="0" smtClean="0"/>
          </a:p>
          <a:p>
            <a:r>
              <a:rPr lang="ru-RU" dirty="0"/>
              <a:t>Проект «</a:t>
            </a:r>
            <a:r>
              <a:rPr lang="ru-RU" dirty="0" err="1"/>
              <a:t>Белогорская</a:t>
            </a:r>
            <a:r>
              <a:rPr lang="ru-RU" dirty="0"/>
              <a:t> </a:t>
            </a:r>
            <a:r>
              <a:rPr lang="ru-RU" dirty="0" err="1"/>
              <a:t>мотокарта</a:t>
            </a:r>
            <a:r>
              <a:rPr lang="ru-RU" dirty="0"/>
              <a:t> по следам кинематографа» позволит водителям кроссовых мотоциклов окунуться в атмосферу с детства знакомых фильмов, открыть для себя места, где бывали любимые киногерои.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0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418382" y="725725"/>
            <a:ext cx="4894427" cy="5753853"/>
            <a:chOff x="591973" y="865495"/>
            <a:chExt cx="4378085" cy="5843046"/>
          </a:xfrm>
        </p:grpSpPr>
        <p:pic>
          <p:nvPicPr>
            <p:cNvPr id="24" name="Рисунок 23" descr="https://sun9-26.userapi.com/impg/d3EQqgjhLefNxz8Z2u-MoCxfXC65WBMo85cqbg/uLpzZenjoL8.jpg?size=1280x720&amp;quality=96&amp;sign=c364dfce6936a961698ee6c28935b9f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78" t="4102" r="31825" b="4616"/>
            <a:stretch>
              <a:fillRect/>
            </a:stretch>
          </p:blipFill>
          <p:spPr bwMode="auto">
            <a:xfrm>
              <a:off x="1455782" y="3821065"/>
              <a:ext cx="2676594" cy="2887476"/>
            </a:xfrm>
            <a:custGeom>
              <a:avLst/>
              <a:gdLst>
                <a:gd name="connsiteX0" fmla="*/ 1323474 w 2646948"/>
                <a:gd name="connsiteY0" fmla="*/ 0 h 2855494"/>
                <a:gd name="connsiteX1" fmla="*/ 2646948 w 2646948"/>
                <a:gd name="connsiteY1" fmla="*/ 1427747 h 2855494"/>
                <a:gd name="connsiteX2" fmla="*/ 1323474 w 2646948"/>
                <a:gd name="connsiteY2" fmla="*/ 2855494 h 2855494"/>
                <a:gd name="connsiteX3" fmla="*/ 0 w 2646948"/>
                <a:gd name="connsiteY3" fmla="*/ 1427747 h 285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6948" h="2855494">
                  <a:moveTo>
                    <a:pt x="1323474" y="0"/>
                  </a:moveTo>
                  <a:lnTo>
                    <a:pt x="2646948" y="1427747"/>
                  </a:lnTo>
                  <a:lnTo>
                    <a:pt x="1323474" y="2855494"/>
                  </a:lnTo>
                  <a:lnTo>
                    <a:pt x="0" y="142774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Рисунок 21" descr="https://sun9-19.userapi.com/impg/bpP5MVOM70K1KHKUPDmycqDiSD293nzx7Nsd0w/yhiXDnU49yc.jpg?size=1079x1063&amp;quality=96&amp;proxy=1&amp;sign=fca1c93a82aaa69f2a2b0e0c5ef94af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45" t="14081" b="1980"/>
            <a:stretch>
              <a:fillRect/>
            </a:stretch>
          </p:blipFill>
          <p:spPr bwMode="auto">
            <a:xfrm>
              <a:off x="1439564" y="865495"/>
              <a:ext cx="2676589" cy="2887476"/>
            </a:xfrm>
            <a:custGeom>
              <a:avLst/>
              <a:gdLst>
                <a:gd name="connsiteX0" fmla="*/ 1323474 w 2646943"/>
                <a:gd name="connsiteY0" fmla="*/ 0 h 2855494"/>
                <a:gd name="connsiteX1" fmla="*/ 2646943 w 2646943"/>
                <a:gd name="connsiteY1" fmla="*/ 1427742 h 2855494"/>
                <a:gd name="connsiteX2" fmla="*/ 2646943 w 2646943"/>
                <a:gd name="connsiteY2" fmla="*/ 1427753 h 2855494"/>
                <a:gd name="connsiteX3" fmla="*/ 1323474 w 2646943"/>
                <a:gd name="connsiteY3" fmla="*/ 2855494 h 2855494"/>
                <a:gd name="connsiteX4" fmla="*/ 0 w 2646943"/>
                <a:gd name="connsiteY4" fmla="*/ 1427747 h 285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943" h="2855494">
                  <a:moveTo>
                    <a:pt x="1323474" y="0"/>
                  </a:moveTo>
                  <a:lnTo>
                    <a:pt x="2646943" y="1427742"/>
                  </a:lnTo>
                  <a:lnTo>
                    <a:pt x="2646943" y="1427753"/>
                  </a:lnTo>
                  <a:lnTo>
                    <a:pt x="1323474" y="2855494"/>
                  </a:lnTo>
                  <a:lnTo>
                    <a:pt x="0" y="1427747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Группа 37"/>
            <p:cNvGrpSpPr/>
            <p:nvPr/>
          </p:nvGrpSpPr>
          <p:grpSpPr>
            <a:xfrm>
              <a:off x="591973" y="2633634"/>
              <a:ext cx="2064219" cy="2277534"/>
              <a:chOff x="591973" y="2633634"/>
              <a:chExt cx="2064219" cy="2277534"/>
            </a:xfrm>
          </p:grpSpPr>
          <p:sp>
            <p:nvSpPr>
              <p:cNvPr id="12" name="Ромб 11"/>
              <p:cNvSpPr/>
              <p:nvPr/>
            </p:nvSpPr>
            <p:spPr>
              <a:xfrm>
                <a:off x="591973" y="2633634"/>
                <a:ext cx="2064219" cy="2277534"/>
              </a:xfrm>
              <a:prstGeom prst="diamond">
                <a:avLst/>
              </a:prstGeom>
              <a:solidFill>
                <a:srgbClr val="32C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655093" y="2681786"/>
                <a:ext cx="776658" cy="866632"/>
              </a:xfrm>
              <a:prstGeom prst="line">
                <a:avLst/>
              </a:prstGeom>
              <a:ln w="38100">
                <a:solidFill>
                  <a:srgbClr val="32C0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 flipH="1">
              <a:off x="2905839" y="2633634"/>
              <a:ext cx="2064219" cy="2277534"/>
              <a:chOff x="591973" y="2633634"/>
              <a:chExt cx="2064219" cy="2277534"/>
            </a:xfrm>
          </p:grpSpPr>
          <p:sp>
            <p:nvSpPr>
              <p:cNvPr id="44" name="Ромб 43"/>
              <p:cNvSpPr/>
              <p:nvPr/>
            </p:nvSpPr>
            <p:spPr>
              <a:xfrm>
                <a:off x="591973" y="2633634"/>
                <a:ext cx="2064219" cy="2277534"/>
              </a:xfrm>
              <a:prstGeom prst="diamond">
                <a:avLst/>
              </a:prstGeom>
              <a:solidFill>
                <a:srgbClr val="32C0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655093" y="2681786"/>
                <a:ext cx="776658" cy="866632"/>
              </a:xfrm>
              <a:prstGeom prst="line">
                <a:avLst/>
              </a:prstGeom>
              <a:ln w="38100">
                <a:solidFill>
                  <a:srgbClr val="32C0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8144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542" y="39659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46B892"/>
                </a:solidFill>
              </a:rPr>
              <a:t>Цель и задачи проекта</a:t>
            </a:r>
            <a:endParaRPr lang="ru-RU" b="1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7014"/>
            <a:ext cx="10776284" cy="50372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300" dirty="0" smtClean="0">
                <a:solidFill>
                  <a:srgbClr val="7395D3"/>
                </a:solidFill>
              </a:rPr>
              <a:t>Цель </a:t>
            </a:r>
          </a:p>
          <a:p>
            <a:pPr marL="0" indent="0">
              <a:buNone/>
            </a:pPr>
            <a:r>
              <a:rPr lang="ru-RU" dirty="0" smtClean="0"/>
              <a:t>Целью </a:t>
            </a:r>
            <a:r>
              <a:rPr lang="ru-RU" dirty="0"/>
              <a:t>данного проекта является вызвать интерес </a:t>
            </a:r>
            <a:r>
              <a:rPr lang="ru-RU" dirty="0" err="1"/>
              <a:t>мототуристов</a:t>
            </a:r>
            <a:r>
              <a:rPr lang="ru-RU" dirty="0"/>
              <a:t> к местности Белогорского района за счёт создания уникальных кроссовых маршрутов, проходящих по местам съёмок отечественных кинофильмов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4300" dirty="0" smtClean="0">
                <a:solidFill>
                  <a:srgbClr val="7395D3"/>
                </a:solidFill>
              </a:rPr>
              <a:t>Задачи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1. </a:t>
            </a:r>
            <a:r>
              <a:rPr lang="ru-RU" dirty="0" smtClean="0"/>
              <a:t>Изучить </a:t>
            </a:r>
            <a:r>
              <a:rPr lang="ru-RU" dirty="0"/>
              <a:t>местность и достопримечательности Белогорского района;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2. </a:t>
            </a:r>
            <a:r>
              <a:rPr lang="ru-RU" dirty="0" smtClean="0"/>
              <a:t>Освоить программы </a:t>
            </a:r>
            <a:r>
              <a:rPr lang="en-US" dirty="0"/>
              <a:t>Google Earth </a:t>
            </a:r>
            <a:r>
              <a:rPr lang="en-US" dirty="0" smtClean="0"/>
              <a:t>Pro</a:t>
            </a:r>
            <a:r>
              <a:rPr lang="ru-RU" dirty="0" smtClean="0"/>
              <a:t> и </a:t>
            </a:r>
            <a:r>
              <a:rPr lang="en-US" dirty="0" err="1" smtClean="0"/>
              <a:t>GoogleMaps</a:t>
            </a:r>
            <a:r>
              <a:rPr lang="ru-RU" dirty="0" smtClean="0"/>
              <a:t>;</a:t>
            </a:r>
            <a:endParaRPr lang="ru-RU" dirty="0"/>
          </a:p>
          <a:p>
            <a:pPr marL="0" lv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3. </a:t>
            </a:r>
            <a:r>
              <a:rPr lang="ru-RU" dirty="0" smtClean="0"/>
              <a:t>Подключить </a:t>
            </a:r>
            <a:r>
              <a:rPr lang="ru-RU" dirty="0"/>
              <a:t>к решению проблемы </a:t>
            </a:r>
            <a:r>
              <a:rPr lang="ru-RU" dirty="0" err="1"/>
              <a:t>мототуристов</a:t>
            </a:r>
            <a:r>
              <a:rPr lang="ru-RU" dirty="0"/>
              <a:t> Белогорского района;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4. </a:t>
            </a:r>
            <a:r>
              <a:rPr lang="ru-RU" dirty="0" smtClean="0"/>
              <a:t>Создать </a:t>
            </a:r>
            <a:r>
              <a:rPr lang="ru-RU" dirty="0"/>
              <a:t>тематическую группу в соц. сети «</a:t>
            </a:r>
            <a:r>
              <a:rPr lang="ru-RU" dirty="0" err="1"/>
              <a:t>Вконтакте</a:t>
            </a:r>
            <a:r>
              <a:rPr lang="ru-RU" dirty="0" smtClean="0"/>
              <a:t>»;</a:t>
            </a:r>
            <a:endParaRPr lang="en-US" dirty="0" smtClean="0"/>
          </a:p>
          <a:p>
            <a:pPr marL="0" lv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5. </a:t>
            </a:r>
            <a:r>
              <a:rPr lang="ru-RU" dirty="0" smtClean="0"/>
              <a:t>Сделать видео-ролик;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srgbClr val="7395D3"/>
                </a:solidFill>
              </a:rPr>
              <a:t>6. </a:t>
            </a:r>
            <a:r>
              <a:rPr lang="ru-RU" dirty="0" smtClean="0"/>
              <a:t>Загрузить сформированный маршрут в </a:t>
            </a:r>
            <a:r>
              <a:rPr lang="en-US" dirty="0" err="1" smtClean="0"/>
              <a:t>GoogleMaps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>
              <a:solidFill>
                <a:srgbClr val="7ACCB1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0" y="0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051" y="518613"/>
            <a:ext cx="51179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46B892"/>
                </a:solidFill>
              </a:rPr>
              <a:t>Осуществление работы над проектом</a:t>
            </a:r>
            <a:endParaRPr lang="ru-RU" b="1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740" y="2051625"/>
            <a:ext cx="6572534" cy="3410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За 3 месяца проектной командой была  сделана большая работа.</a:t>
            </a:r>
          </a:p>
          <a:p>
            <a:r>
              <a:rPr lang="ru-RU" sz="2400" dirty="0" smtClean="0"/>
              <a:t>Первым делом мы ознакомились с самыми популярными фильмами, которые снимались на Белой Скале</a:t>
            </a:r>
          </a:p>
          <a:p>
            <a:r>
              <a:rPr lang="ru-RU" sz="2400" dirty="0" smtClean="0"/>
              <a:t>Далее мы нашли в окрестностях Белой Скалы места, которые использовались для съёмок выбранных кинокартин – в дальнейшем с их помощью мы сделали условные обозначения на карте</a:t>
            </a:r>
            <a:endParaRPr lang="ru-RU" sz="2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8052179" y="518613"/>
            <a:ext cx="3971498" cy="5277820"/>
            <a:chOff x="8052179" y="518613"/>
            <a:chExt cx="3971498" cy="5277820"/>
          </a:xfrm>
        </p:grpSpPr>
        <p:pic>
          <p:nvPicPr>
            <p:cNvPr id="7174" name="Picture 6" descr="https://sun9-60.userapi.com/impg/wtJB0VEfB-L4kjPOXwkDWOCHye1M0DHn2G1xMw/tlqAtgkNBMU.jpg?size=1280x891&amp;quality=96&amp;sign=18689dd723ba74d846a9b544bf81e16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6076" y="3219749"/>
              <a:ext cx="3647601" cy="253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https://sun9-75.userapi.com/impg/lY6_XFO_iElZHwJQQ71bfOUxlC0GlIBxdtHYsA/1a6XsA8POEA.jpg?size=543x337&amp;quality=96&amp;proxy=1&amp;sign=d76450e4a66dd069f1f644aaf14e7e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8936" y="518613"/>
              <a:ext cx="3654741" cy="2268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>
              <a:off x="8052179" y="518613"/>
              <a:ext cx="13648" cy="5277820"/>
            </a:xfrm>
            <a:prstGeom prst="line">
              <a:avLst/>
            </a:prstGeom>
            <a:ln w="38100">
              <a:solidFill>
                <a:srgbClr val="7ACC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ятиугольник 19"/>
          <p:cNvSpPr/>
          <p:nvPr/>
        </p:nvSpPr>
        <p:spPr>
          <a:xfrm>
            <a:off x="0" y="6247216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25" y="699594"/>
            <a:ext cx="5508474" cy="5039208"/>
          </a:xfrm>
        </p:spPr>
        <p:txBody>
          <a:bodyPr/>
          <a:lstStyle/>
          <a:p>
            <a:r>
              <a:rPr lang="ru-RU" dirty="0" smtClean="0"/>
              <a:t>С целью распространения информации о проекте была создана группа в соц. сети </a:t>
            </a:r>
            <a:r>
              <a:rPr lang="ru-RU" dirty="0" err="1" smtClean="0"/>
              <a:t>Вконтакте</a:t>
            </a:r>
            <a:endParaRPr lang="ru-RU" dirty="0" smtClean="0"/>
          </a:p>
          <a:p>
            <a:r>
              <a:rPr lang="ru-RU" dirty="0" smtClean="0"/>
              <a:t>Один из волонтёров проекта оказал помощь с созданием плаката с </a:t>
            </a:r>
            <a:r>
              <a:rPr lang="en-US" dirty="0" smtClean="0"/>
              <a:t>QR-</a:t>
            </a:r>
            <a:r>
              <a:rPr lang="ru-RU" dirty="0" smtClean="0"/>
              <a:t>кодом, ссылающимся на нашу группу. Плакат был опубликован в группе института </a:t>
            </a:r>
            <a:r>
              <a:rPr lang="ru-RU" dirty="0"/>
              <a:t>экономики и </a:t>
            </a:r>
            <a:r>
              <a:rPr lang="ru-RU" dirty="0" smtClean="0"/>
              <a:t>управления ГПА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9090316" y="797513"/>
            <a:ext cx="2869577" cy="5755095"/>
            <a:chOff x="6102755" y="1903751"/>
            <a:chExt cx="1934340" cy="3879427"/>
          </a:xfrm>
        </p:grpSpPr>
        <p:pic>
          <p:nvPicPr>
            <p:cNvPr id="10244" name="Picture 4" descr="https://sun9-7.userapi.com/impg/_x4stDcTCIazfWNjGZszAi7d7YHfwAPlBvxiPg/KwpfiwQyUr4.jpg?size=498x1080&amp;quality=96&amp;sign=f52ec83f63faccb42f08bf0357a23b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2446" y="1967093"/>
              <a:ext cx="1722354" cy="3735226"/>
            </a:xfrm>
            <a:prstGeom prst="roundRect">
              <a:avLst>
                <a:gd name="adj" fmla="val 12838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755" y="1903751"/>
              <a:ext cx="1934340" cy="3879427"/>
            </a:xfrm>
            <a:prstGeom prst="rect">
              <a:avLst/>
            </a:prstGeom>
          </p:spPr>
        </p:pic>
      </p:grpSp>
      <p:pic>
        <p:nvPicPr>
          <p:cNvPr id="10246" name="Picture 6" descr="https://sun9-69.userapi.com/impg/CT6NM7gIZxrBEYs7QwSixoDuX5uIqY6byW0LoA/v6vac0qWilE.jpg?size=750x1024&amp;quality=96&amp;proxy=1&amp;sign=6cd0eb42353c37fc9f13e125e618ea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6" y="1531374"/>
            <a:ext cx="2720503" cy="37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6247216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871411" y="1611584"/>
            <a:ext cx="244" cy="3714394"/>
          </a:xfrm>
          <a:prstGeom prst="line">
            <a:avLst/>
          </a:prstGeom>
          <a:ln w="38100">
            <a:solidFill>
              <a:srgbClr val="32C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4341" y="605409"/>
            <a:ext cx="4093191" cy="55728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Далее началась основная работа – формирование продукта проекта. Маршрут составлялся в приложении </a:t>
            </a:r>
            <a:r>
              <a:rPr lang="en-US" dirty="0" smtClean="0"/>
              <a:t>Google Earth</a:t>
            </a:r>
            <a:r>
              <a:rPr lang="ru-RU" dirty="0" smtClean="0"/>
              <a:t>, файл с готовой картой был перенесён в приложение </a:t>
            </a:r>
            <a:r>
              <a:rPr lang="en-US" dirty="0" err="1" smtClean="0"/>
              <a:t>GoogleMaps</a:t>
            </a:r>
            <a:r>
              <a:rPr lang="en-US" dirty="0" smtClean="0"/>
              <a:t> </a:t>
            </a:r>
            <a:r>
              <a:rPr lang="ru-RU" dirty="0" smtClean="0"/>
              <a:t>для возможности пользования другими людьми.</a:t>
            </a:r>
          </a:p>
          <a:p>
            <a:r>
              <a:rPr lang="ru-RU" dirty="0" smtClean="0"/>
              <a:t>Особенность данного маршрута заключается в том, что для его формирования использовалось спутниковое изображение местности, поскольку только на нём видны все дороги пересечённой местности на скале</a:t>
            </a:r>
          </a:p>
          <a:p>
            <a:endParaRPr lang="ru-RU" dirty="0"/>
          </a:p>
        </p:txBody>
      </p:sp>
      <p:pic>
        <p:nvPicPr>
          <p:cNvPr id="9218" name="Picture 2" descr="https://sun9-59.userapi.com/impg/Y0nX8uCOFKRlsgvXGENwFuo9FBb1f8W1FVygKg/zUfG4Q3kBnM.jpg?size=1280x720&amp;quality=96&amp;proxy=1&amp;sign=e4af4cf007474f079ecc2ec6d8f372a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" b="6705"/>
          <a:stretch/>
        </p:blipFill>
        <p:spPr bwMode="auto">
          <a:xfrm>
            <a:off x="263639" y="990418"/>
            <a:ext cx="6691667" cy="33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3976" y="4572000"/>
            <a:ext cx="571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6B892"/>
                </a:solidFill>
              </a:rPr>
              <a:t>Внешний вид продукта проекта</a:t>
            </a:r>
            <a:endParaRPr lang="ru-RU" sz="2400" b="1" dirty="0">
              <a:solidFill>
                <a:srgbClr val="46B892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6247216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6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5919"/>
            <a:ext cx="10515600" cy="4351338"/>
          </a:xfrm>
        </p:spPr>
        <p:txBody>
          <a:bodyPr/>
          <a:lstStyle/>
          <a:p>
            <a:r>
              <a:rPr lang="ru-RU" dirty="0" smtClean="0"/>
              <a:t>Окончательным этапом работы над проектом стало создание видео-ролика. В качестве материалов для ролика были использованы съёмка местности Белой Скалы на </a:t>
            </a:r>
            <a:r>
              <a:rPr lang="ru-RU" dirty="0" err="1" smtClean="0"/>
              <a:t>экшн</a:t>
            </a:r>
            <a:r>
              <a:rPr lang="ru-RU" dirty="0" smtClean="0"/>
              <a:t>-камеру. Монтаж осуществлялся в программе </a:t>
            </a:r>
            <a:r>
              <a:rPr lang="en-US" dirty="0" smtClean="0"/>
              <a:t>Vegas Pro</a:t>
            </a:r>
            <a:endParaRPr lang="ru-RU" dirty="0"/>
          </a:p>
        </p:txBody>
      </p:sp>
      <p:pic>
        <p:nvPicPr>
          <p:cNvPr id="11266" name="Picture 2" descr="https://sun9-27.userapi.com/impg/Nk3TSFUy_UI2WWyn43tPKiUTgDvHDP8pag9mhg/J4KrtIffeKk.jpg?size=1280x728&amp;quality=96&amp;sign=e842251ee6b75bfc9c5a744f08935c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t="5271" r="1178" b="6431"/>
          <a:stretch/>
        </p:blipFill>
        <p:spPr bwMode="auto">
          <a:xfrm>
            <a:off x="433136" y="3062952"/>
            <a:ext cx="6015791" cy="31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40.userapi.com/impg/C4qEQsFuoBEjXMMBAsmxbYKduik2Bctzfr7q8Q/lybjzlcODx4.jpg?size=1280x612&amp;quality=96&amp;sign=2b3e35ba8bc759cafd8fc019c3b8c9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388" y="3344814"/>
            <a:ext cx="4624972" cy="22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8111539" y="3080084"/>
            <a:ext cx="3256547" cy="12032"/>
          </a:xfrm>
          <a:prstGeom prst="line">
            <a:avLst/>
          </a:prstGeom>
          <a:ln w="28575">
            <a:solidFill>
              <a:srgbClr val="7AC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1353800" y="3089910"/>
            <a:ext cx="0" cy="2268899"/>
          </a:xfrm>
          <a:prstGeom prst="line">
            <a:avLst/>
          </a:prstGeom>
          <a:ln w="28575">
            <a:solidFill>
              <a:srgbClr val="7AC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6808175" y="5358809"/>
            <a:ext cx="4559913" cy="0"/>
          </a:xfrm>
          <a:prstGeom prst="line">
            <a:avLst/>
          </a:prstGeom>
          <a:ln w="28575">
            <a:solidFill>
              <a:srgbClr val="7AC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822461" y="3156668"/>
            <a:ext cx="19404" cy="2202141"/>
          </a:xfrm>
          <a:prstGeom prst="line">
            <a:avLst/>
          </a:prstGeom>
          <a:ln w="28575">
            <a:solidFill>
              <a:srgbClr val="7AC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ятиугольник 64"/>
          <p:cNvSpPr/>
          <p:nvPr/>
        </p:nvSpPr>
        <p:spPr>
          <a:xfrm rot="5400000">
            <a:off x="10679777" y="901441"/>
            <a:ext cx="2413663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290" name="Прямая соединительная линия 11289"/>
          <p:cNvCxnSpPr/>
          <p:nvPr/>
        </p:nvCxnSpPr>
        <p:spPr>
          <a:xfrm>
            <a:off x="433136" y="2741400"/>
            <a:ext cx="2454443" cy="1800"/>
          </a:xfrm>
          <a:prstGeom prst="line">
            <a:avLst/>
          </a:prstGeom>
          <a:ln w="38100">
            <a:solidFill>
              <a:srgbClr val="7ACC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537" y="227212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46B892"/>
                </a:solidFill>
              </a:rPr>
              <a:t>Продукт проекта</a:t>
            </a:r>
            <a:endParaRPr lang="ru-RU" b="1" dirty="0">
              <a:solidFill>
                <a:srgbClr val="46B89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0904" y="1825628"/>
            <a:ext cx="10515600" cy="4351338"/>
          </a:xfrm>
        </p:spPr>
        <p:txBody>
          <a:bodyPr/>
          <a:lstStyle/>
          <a:p>
            <a:r>
              <a:rPr lang="ru-RU" dirty="0" smtClean="0"/>
              <a:t>Продукт представляет из себя карту пересечённой местности окрестностей Белой Скалы. </a:t>
            </a:r>
            <a:r>
              <a:rPr lang="ru-RU" dirty="0"/>
              <a:t>Трасса охватывает большое пространство как на скале, так и под </a:t>
            </a:r>
            <a:r>
              <a:rPr lang="ru-RU" dirty="0" smtClean="0"/>
              <a:t>ней.</a:t>
            </a:r>
          </a:p>
          <a:p>
            <a:r>
              <a:rPr lang="ru-RU" dirty="0" smtClean="0"/>
              <a:t>В </a:t>
            </a:r>
            <a:r>
              <a:rPr lang="en-US" dirty="0" err="1" smtClean="0"/>
              <a:t>GoogleMaps</a:t>
            </a:r>
            <a:r>
              <a:rPr lang="ru-RU" dirty="0" smtClean="0"/>
              <a:t>, по умолчанию, карта берёт своё начало в городе Белогорске, но есть также два дополнительных маршрута из близлежащих сёл для тех, кто едет с противоположной от города стороны.</a:t>
            </a:r>
          </a:p>
          <a:p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0" y="6247216"/>
            <a:ext cx="4722125" cy="610784"/>
          </a:xfrm>
          <a:prstGeom prst="homePlate">
            <a:avLst/>
          </a:prstGeom>
          <a:solidFill>
            <a:srgbClr val="7AC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668</Words>
  <Application>Microsoft Office PowerPoint</Application>
  <PresentationFormat>Широкоэкранный</PresentationFormat>
  <Paragraphs>47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Проект  «Белогорская мотокарта по следам кинематографа»</vt:lpstr>
      <vt:lpstr>Актуальность проекта</vt:lpstr>
      <vt:lpstr>Презентация PowerPoint</vt:lpstr>
      <vt:lpstr>Цель и задачи проекта</vt:lpstr>
      <vt:lpstr>Осуществление работы над проектом</vt:lpstr>
      <vt:lpstr>Презентация PowerPoint</vt:lpstr>
      <vt:lpstr>Презентация PowerPoint</vt:lpstr>
      <vt:lpstr>Презентация PowerPoint</vt:lpstr>
      <vt:lpstr>Продукт проекта</vt:lpstr>
      <vt:lpstr>Внешний вид карты</vt:lpstr>
      <vt:lpstr>Презентация PowerPoint</vt:lpstr>
      <vt:lpstr>Ожидаемые результаты работы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 </dc:creator>
  <cp:lastModifiedBy> </cp:lastModifiedBy>
  <cp:revision>76</cp:revision>
  <dcterms:created xsi:type="dcterms:W3CDTF">2020-11-29T14:00:09Z</dcterms:created>
  <dcterms:modified xsi:type="dcterms:W3CDTF">2020-12-06T10:05:51Z</dcterms:modified>
</cp:coreProperties>
</file>