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9" r:id="rId4"/>
    <p:sldId id="257" r:id="rId5"/>
    <p:sldId id="261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3" d="100"/>
          <a:sy n="113" d="100"/>
        </p:scale>
        <p:origin x="-15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4B1-9530-4E9A-9389-63842249E89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ADE7-E6A1-4114-A035-0A3898CF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4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4B1-9530-4E9A-9389-63842249E89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ADE7-E6A1-4114-A035-0A3898CF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5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4B1-9530-4E9A-9389-63842249E89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ADE7-E6A1-4114-A035-0A3898CF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6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4B1-9530-4E9A-9389-63842249E89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ADE7-E6A1-4114-A035-0A3898CF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4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4B1-9530-4E9A-9389-63842249E89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ADE7-E6A1-4114-A035-0A3898CF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0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4B1-9530-4E9A-9389-63842249E89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ADE7-E6A1-4114-A035-0A3898CF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0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4B1-9530-4E9A-9389-63842249E89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ADE7-E6A1-4114-A035-0A3898CF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9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4B1-9530-4E9A-9389-63842249E89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ADE7-E6A1-4114-A035-0A3898CF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3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4B1-9530-4E9A-9389-63842249E89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ADE7-E6A1-4114-A035-0A3898CF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8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4B1-9530-4E9A-9389-63842249E89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ADE7-E6A1-4114-A035-0A3898CF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04B1-9530-4E9A-9389-63842249E89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ADE7-E6A1-4114-A035-0A3898CF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4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04B1-9530-4E9A-9389-63842249E89E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FADE7-E6A1-4114-A035-0A3898CF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96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4">
            <a:extLst>
              <a:ext uri="{FF2B5EF4-FFF2-40B4-BE49-F238E27FC236}">
                <a16:creationId xmlns="" xmlns:a16="http://schemas.microsoft.com/office/drawing/2014/main" id="{83567643-C4CA-41D3-B54D-9C79785947BF}"/>
              </a:ext>
            </a:extLst>
          </p:cNvPr>
          <p:cNvSpPr/>
          <p:nvPr/>
        </p:nvSpPr>
        <p:spPr>
          <a:xfrm>
            <a:off x="157962" y="1160748"/>
            <a:ext cx="6538273" cy="1440184"/>
          </a:xfrm>
          <a:prstGeom prst="wedgeRectCallout">
            <a:avLst>
              <a:gd name="adj1" fmla="val 2080"/>
              <a:gd name="adj2" fmla="val 138374"/>
            </a:avLst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kern="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Профильные направления в ОмГТУ: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ru-RU" sz="1400" b="1" kern="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18.03.01. </a:t>
            </a:r>
            <a:r>
              <a:rPr lang="ru-RU" sz="1400" b="1" kern="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«Химическая технология </a:t>
            </a:r>
            <a:r>
              <a:rPr lang="ru-RU" sz="1400" b="1" kern="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органических </a:t>
            </a:r>
            <a:r>
              <a:rPr lang="ru-RU" sz="1400" b="1" kern="0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веществ»,</a:t>
            </a:r>
            <a:endParaRPr lang="ru-RU" sz="1400" b="1" kern="0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ru-RU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ea typeface="Arial Unicode MS" pitchFamily="34" charset="-128"/>
                <a:cs typeface="Arial Unicode MS" pitchFamily="34" charset="-128"/>
              </a:rPr>
              <a:t>15.03.02. «Машины и аппараты химических производств», 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ru-RU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ea typeface="Arial Unicode MS" pitchFamily="34" charset="-128"/>
                <a:cs typeface="Arial Unicode MS" pitchFamily="34" charset="-128"/>
              </a:rPr>
              <a:t>27.03.04 «Управление в технических системах»;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ru-RU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ea typeface="Arial Unicode MS" pitchFamily="34" charset="-128"/>
                <a:cs typeface="Arial Unicode MS" pitchFamily="34" charset="-128"/>
              </a:rPr>
              <a:t>15.04.04 «Автоматизация технологических процессов и производств»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D3948A2-0869-489E-9D34-A28A71A99FF7}"/>
              </a:ext>
            </a:extLst>
          </p:cNvPr>
          <p:cNvSpPr/>
          <p:nvPr/>
        </p:nvSpPr>
        <p:spPr>
          <a:xfrm>
            <a:off x="253880" y="4469615"/>
            <a:ext cx="2088232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ea typeface="Arial Unicode MS" pitchFamily="34" charset="-128"/>
                <a:cs typeface="Arial" panose="020B0604020202020204" pitchFamily="34" charset="0"/>
              </a:rPr>
              <a:t>1 ШАГ</a:t>
            </a:r>
          </a:p>
          <a:p>
            <a:r>
              <a:rPr lang="ru-RU" sz="1400" dirty="0">
                <a:ea typeface="Arial Unicode MS" pitchFamily="34" charset="-128"/>
                <a:cs typeface="Arial" panose="020B0604020202020204" pitchFamily="34" charset="0"/>
              </a:rPr>
              <a:t>ВЫПУСКНИК ШКОЛЫ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3DF9238-A332-4B9D-80EC-03717B347CF3}"/>
              </a:ext>
            </a:extLst>
          </p:cNvPr>
          <p:cNvSpPr/>
          <p:nvPr/>
        </p:nvSpPr>
        <p:spPr>
          <a:xfrm>
            <a:off x="250574" y="5193196"/>
            <a:ext cx="2088232" cy="13270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ea typeface="Arial Unicode MS" pitchFamily="34" charset="-128"/>
                <a:cs typeface="Arial" panose="020B0604020202020204" pitchFamily="34" charset="0"/>
              </a:rPr>
              <a:t>ХОРОШАЯ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ea typeface="Arial Unicode MS" pitchFamily="34" charset="-128"/>
                <a:cs typeface="Arial" panose="020B0604020202020204" pitchFamily="34" charset="0"/>
              </a:rPr>
              <a:t> УСПЕВАЕМОСТЬ  ПО ХИМИИ, ФИЗИКЕ, МАТЕМАТИКЕ.</a:t>
            </a:r>
          </a:p>
          <a:p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8942B5A-7CF4-40A3-8364-E7AC283627D9}"/>
              </a:ext>
            </a:extLst>
          </p:cNvPr>
          <p:cNvSpPr/>
          <p:nvPr/>
        </p:nvSpPr>
        <p:spPr>
          <a:xfrm>
            <a:off x="2494780" y="4083215"/>
            <a:ext cx="2088232" cy="6840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ea typeface="Arial Unicode MS" pitchFamily="34" charset="-128"/>
                <a:cs typeface="Arial" panose="020B0604020202020204" pitchFamily="34" charset="0"/>
              </a:rPr>
              <a:t>2 ШАГ</a:t>
            </a:r>
          </a:p>
          <a:p>
            <a:r>
              <a:rPr lang="ru-RU" sz="1400" dirty="0">
                <a:ea typeface="Arial Unicode MS" pitchFamily="34" charset="-128"/>
                <a:cs typeface="Arial" panose="020B0604020202020204" pitchFamily="34" charset="0"/>
              </a:rPr>
              <a:t>ПОСТУПЛЕНИЕ В ВУЗ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5719908-4F59-47E0-90C1-089EC5238A7D}"/>
              </a:ext>
            </a:extLst>
          </p:cNvPr>
          <p:cNvSpPr/>
          <p:nvPr/>
        </p:nvSpPr>
        <p:spPr>
          <a:xfrm>
            <a:off x="2483768" y="4793651"/>
            <a:ext cx="2088232" cy="1726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pPr algn="ctr"/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pPr algn="ctr"/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pPr algn="ctr"/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pPr algn="ctr"/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ea typeface="Arial Unicode MS" pitchFamily="34" charset="-128"/>
                <a:cs typeface="Arial" panose="020B0604020202020204" pitchFamily="34" charset="0"/>
              </a:rPr>
              <a:t>ВАШ  ВЫБОР -  «БАЗОВАЯ КАФЕДРА ГАЗПРОМ НЕФТИ» В </a:t>
            </a:r>
            <a:r>
              <a:rPr lang="ru-RU" sz="1200" b="1" dirty="0" err="1">
                <a:solidFill>
                  <a:schemeClr val="tx1"/>
                </a:solidFill>
                <a:ea typeface="Arial Unicode MS" pitchFamily="34" charset="-128"/>
                <a:cs typeface="Arial" panose="020B0604020202020204" pitchFamily="34" charset="0"/>
              </a:rPr>
              <a:t>ОмГТУ</a:t>
            </a:r>
            <a:r>
              <a:rPr lang="ru-RU" sz="1200" b="1" dirty="0">
                <a:solidFill>
                  <a:schemeClr val="tx1"/>
                </a:solidFill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  <a:p>
            <a:endParaRPr lang="ru-RU" sz="1200" b="1" dirty="0">
              <a:solidFill>
                <a:schemeClr val="tx1"/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F11BFDC-A47D-432C-9A18-C5A1F8F3D399}"/>
              </a:ext>
            </a:extLst>
          </p:cNvPr>
          <p:cNvSpPr/>
          <p:nvPr/>
        </p:nvSpPr>
        <p:spPr>
          <a:xfrm>
            <a:off x="4716016" y="3746617"/>
            <a:ext cx="2088232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ea typeface="Arial Unicode MS" pitchFamily="34" charset="-128"/>
                <a:cs typeface="Arial" panose="020B0604020202020204" pitchFamily="34" charset="0"/>
              </a:rPr>
              <a:t>3 ШАГ</a:t>
            </a:r>
          </a:p>
          <a:p>
            <a:r>
              <a:rPr lang="ru-RU" sz="1400" dirty="0">
                <a:ea typeface="Arial Unicode MS" pitchFamily="34" charset="-128"/>
                <a:cs typeface="Arial" panose="020B0604020202020204" pitchFamily="34" charset="0"/>
              </a:rPr>
              <a:t>УСПЕШНЫЙ СТУДЕНТ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4132975-12AE-446D-952B-FDA3EFBE2908}"/>
              </a:ext>
            </a:extLst>
          </p:cNvPr>
          <p:cNvSpPr/>
          <p:nvPr/>
        </p:nvSpPr>
        <p:spPr>
          <a:xfrm>
            <a:off x="4716016" y="4425253"/>
            <a:ext cx="2088232" cy="20949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a typeface="Arial Unicode MS" pitchFamily="34" charset="-128"/>
                <a:cs typeface="Arial" panose="020B0604020202020204" pitchFamily="34" charset="0"/>
              </a:rPr>
              <a:t>ПОЛУЧЕНИЕ ДИПЛОМА БАКАЛАВРА И ЗАТЕМ МАГИСТРА</a:t>
            </a:r>
          </a:p>
          <a:p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ea typeface="Arial Unicode MS" pitchFamily="34" charset="-128"/>
                <a:cs typeface="Arial" panose="020B0604020202020204" pitchFamily="34" charset="0"/>
              </a:rPr>
              <a:t>Успешное  освоение учебной программы.</a:t>
            </a:r>
          </a:p>
          <a:p>
            <a:pPr algn="ctr"/>
            <a:endParaRPr lang="ru-RU" sz="1200" dirty="0">
              <a:solidFill>
                <a:schemeClr val="tx1"/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ea typeface="Arial Unicode MS" pitchFamily="34" charset="-128"/>
                <a:cs typeface="Arial" panose="020B0604020202020204" pitchFamily="34" charset="0"/>
              </a:rPr>
              <a:t>Участие в корпоративных программах 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a typeface="Arial Unicode MS" pitchFamily="34" charset="-128"/>
                <a:cs typeface="Arial" panose="020B0604020202020204" pitchFamily="34" charset="0"/>
              </a:rPr>
              <a:t>«Газпром нефти».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276E6E44-847B-4001-B35D-59658B7D716A}"/>
              </a:ext>
            </a:extLst>
          </p:cNvPr>
          <p:cNvCxnSpPr/>
          <p:nvPr/>
        </p:nvCxnSpPr>
        <p:spPr>
          <a:xfrm>
            <a:off x="239409" y="4347891"/>
            <a:ext cx="208823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9A17491D-0061-4D81-80A4-77D4D056CCFE}"/>
              </a:ext>
            </a:extLst>
          </p:cNvPr>
          <p:cNvCxnSpPr/>
          <p:nvPr/>
        </p:nvCxnSpPr>
        <p:spPr>
          <a:xfrm flipV="1">
            <a:off x="2338806" y="3985300"/>
            <a:ext cx="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A0633067-D03A-49AF-9214-283C4CFE986D}"/>
              </a:ext>
            </a:extLst>
          </p:cNvPr>
          <p:cNvCxnSpPr/>
          <p:nvPr/>
        </p:nvCxnSpPr>
        <p:spPr>
          <a:xfrm>
            <a:off x="2350764" y="4007633"/>
            <a:ext cx="22322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C629C5E8-04A3-4766-8D9B-4A40FC57CE72}"/>
              </a:ext>
            </a:extLst>
          </p:cNvPr>
          <p:cNvCxnSpPr/>
          <p:nvPr/>
        </p:nvCxnSpPr>
        <p:spPr>
          <a:xfrm flipV="1">
            <a:off x="4572000" y="3656440"/>
            <a:ext cx="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2E308B72-9647-4C95-A9DE-B97A5E3B1C62}"/>
              </a:ext>
            </a:extLst>
          </p:cNvPr>
          <p:cNvCxnSpPr/>
          <p:nvPr/>
        </p:nvCxnSpPr>
        <p:spPr>
          <a:xfrm>
            <a:off x="4572000" y="3656440"/>
            <a:ext cx="22322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1BFEDC71-57DC-46E9-AB58-7EB83A0BB6E4}"/>
              </a:ext>
            </a:extLst>
          </p:cNvPr>
          <p:cNvCxnSpPr/>
          <p:nvPr/>
        </p:nvCxnSpPr>
        <p:spPr>
          <a:xfrm flipV="1">
            <a:off x="6804248" y="3008368"/>
            <a:ext cx="0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2" descr="http://www.21416s16.edusite.ru/images/29fddb278ce2.png">
            <a:extLst>
              <a:ext uri="{FF2B5EF4-FFF2-40B4-BE49-F238E27FC236}">
                <a16:creationId xmlns="" xmlns:a16="http://schemas.microsoft.com/office/drawing/2014/main" id="{97E6AD94-3FC8-48D2-A0A8-D1333102E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9" y="2795123"/>
            <a:ext cx="1921116" cy="1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7993A22-7B78-4B86-9058-6981AD5E70CB}"/>
              </a:ext>
            </a:extLst>
          </p:cNvPr>
          <p:cNvSpPr/>
          <p:nvPr/>
        </p:nvSpPr>
        <p:spPr>
          <a:xfrm>
            <a:off x="6984268" y="3098545"/>
            <a:ext cx="2088232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ea typeface="Arial Unicode MS" pitchFamily="34" charset="-128"/>
                <a:cs typeface="Arial" panose="020B0604020202020204" pitchFamily="34" charset="0"/>
              </a:rPr>
              <a:t>4 ШАГ</a:t>
            </a:r>
          </a:p>
          <a:p>
            <a:r>
              <a:rPr lang="ru-RU" sz="1400" dirty="0">
                <a:ea typeface="Arial Unicode MS" pitchFamily="34" charset="-128"/>
                <a:cs typeface="Arial" panose="020B0604020202020204" pitchFamily="34" charset="0"/>
              </a:rPr>
              <a:t>ТРУДОУСТРОЙСТВО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2C5801FB-7D8E-4EAE-9266-59450718A039}"/>
              </a:ext>
            </a:extLst>
          </p:cNvPr>
          <p:cNvSpPr/>
          <p:nvPr/>
        </p:nvSpPr>
        <p:spPr>
          <a:xfrm>
            <a:off x="6978506" y="3825315"/>
            <a:ext cx="2088232" cy="26642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1"/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ea typeface="Arial Unicode MS" pitchFamily="34" charset="-128"/>
                <a:cs typeface="Arial" panose="020B0604020202020204" pitchFamily="34" charset="0"/>
              </a:rPr>
              <a:t>ТРУДОУСТРОЙСТВО В ОАО «ГАЗПРОМ НЕФТЬ»:                               ОНПЗ, МНПЗ, ЯНОС И </a:t>
            </a:r>
            <a:r>
              <a:rPr lang="en-US" sz="1200" b="1" dirty="0">
                <a:solidFill>
                  <a:schemeClr val="tx1"/>
                </a:solidFill>
                <a:ea typeface="Arial Unicode MS" pitchFamily="34" charset="-128"/>
                <a:cs typeface="Arial" panose="020B0604020202020204" pitchFamily="34" charset="0"/>
              </a:rPr>
              <a:t>NIS</a:t>
            </a:r>
            <a:r>
              <a:rPr lang="ru-RU" sz="1200" b="1" dirty="0">
                <a:solidFill>
                  <a:schemeClr val="tx1"/>
                </a:solidFill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  <a:p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ea typeface="Arial Unicode MS" pitchFamily="34" charset="-128"/>
                <a:cs typeface="Arial" panose="020B0604020202020204" pitchFamily="34" charset="0"/>
              </a:rPr>
              <a:t>Присвоение статуса «Молодой специалист»,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ea typeface="Arial Unicode MS" pitchFamily="34" charset="-128"/>
                <a:cs typeface="Arial" panose="020B0604020202020204" pitchFamily="34" charset="0"/>
              </a:rPr>
              <a:t>эффективная работа и участие в корпоративных программах развития  профессиональных и лидерских компетенций. </a:t>
            </a:r>
          </a:p>
          <a:p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BF0EA0DA-EBE5-4A5C-8EBF-DF44A09DE542}"/>
              </a:ext>
            </a:extLst>
          </p:cNvPr>
          <p:cNvCxnSpPr/>
          <p:nvPr/>
        </p:nvCxnSpPr>
        <p:spPr>
          <a:xfrm>
            <a:off x="6804248" y="300836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4E2B83D-7C5A-47CF-8D61-A6D45F9612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16723" r="4548" b="5434"/>
          <a:stretch/>
        </p:blipFill>
        <p:spPr>
          <a:xfrm>
            <a:off x="6778893" y="1208864"/>
            <a:ext cx="2195736" cy="1586259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2FEF6DEC-1232-476E-A4E0-7339EB9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Базовая кафедра «Газпромнефть - ОНПЗ»</a:t>
            </a:r>
          </a:p>
        </p:txBody>
      </p:sp>
    </p:spTree>
    <p:extLst>
      <p:ext uri="{BB962C8B-B14F-4D97-AF65-F5344CB8AC3E}">
        <p14:creationId xmlns:p14="http://schemas.microsoft.com/office/powerpoint/2010/main" val="178870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558845F5-B3EE-4D33-9E13-AE4C5C781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8" y="1341438"/>
            <a:ext cx="337629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661150" algn="l"/>
              </a:tabLst>
            </a:pPr>
            <a:r>
              <a:rPr lang="ru-RU" b="1" dirty="0">
                <a:ea typeface="Times New Roman" pitchFamily="18" charset="0"/>
                <a:cs typeface="Arial" panose="020B0604020202020204" pitchFamily="34" charset="0"/>
              </a:rPr>
              <a:t>Предназначение: </a:t>
            </a:r>
            <a:r>
              <a:rPr lang="ru-RU" dirty="0">
                <a:ea typeface="Times New Roman" pitchFamily="18" charset="0"/>
                <a:cs typeface="Arial" panose="020B0604020202020204" pitchFamily="34" charset="0"/>
              </a:rPr>
              <a:t>практическая и теоретическая подготовка студентов и Базовой кафедры.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661150" algn="l"/>
              </a:tabLst>
            </a:pPr>
            <a:endParaRPr lang="ru-RU" sz="1000" dirty="0">
              <a:ea typeface="Times New Roman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661150" algn="l"/>
              </a:tabLst>
            </a:pPr>
            <a:r>
              <a:rPr lang="ru-RU" b="1" dirty="0">
                <a:ea typeface="Times New Roman" pitchFamily="18" charset="0"/>
                <a:cs typeface="Arial" panose="020B0604020202020204" pitchFamily="34" charset="0"/>
              </a:rPr>
              <a:t>Состав: </a:t>
            </a:r>
            <a:r>
              <a:rPr lang="ru-RU" dirty="0">
                <a:ea typeface="Times New Roman" pitchFamily="18" charset="0"/>
                <a:cs typeface="Arial" panose="020B0604020202020204" pitchFamily="34" charset="0"/>
              </a:rPr>
              <a:t>3 специализированных технических площадки, учебная технологическая установка, технологическая эстакада, бытовой корпус.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661150" algn="l"/>
              </a:tabLst>
            </a:pPr>
            <a:endParaRPr lang="ru-RU" sz="1000" dirty="0">
              <a:ea typeface="Times New Roman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661150" algn="l"/>
              </a:tabLst>
            </a:pPr>
            <a:r>
              <a:rPr lang="ru-RU" b="1" dirty="0">
                <a:ea typeface="Times New Roman" pitchFamily="18" charset="0"/>
                <a:cs typeface="Arial" panose="020B0604020202020204" pitchFamily="34" charset="0"/>
              </a:rPr>
              <a:t>Занятия для студентов Базовой кафедры на полигоне проходят с 1 курса.</a:t>
            </a:r>
          </a:p>
          <a:p>
            <a:pPr lvl="0" indent="179388" fontAlgn="base">
              <a:spcBef>
                <a:spcPct val="0"/>
              </a:spcBef>
              <a:spcAft>
                <a:spcPct val="0"/>
              </a:spcAft>
              <a:tabLst>
                <a:tab pos="6661150" algn="l"/>
              </a:tabLst>
            </a:pPr>
            <a:endParaRPr lang="ru-RU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C:\АРХИВ С ПК\БАЗОВАЯ КАФЕДРА\Копии на стенд\ГАЗПРОМНЕФТЬ_для презент 11.15\фото учебного полигона\KNG_6478.jpg">
            <a:extLst>
              <a:ext uri="{FF2B5EF4-FFF2-40B4-BE49-F238E27FC236}">
                <a16:creationId xmlns="" xmlns:a16="http://schemas.microsoft.com/office/drawing/2014/main" id="{38D37C2D-173A-4F6B-AC24-7EFAF18511A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3" b="22936"/>
          <a:stretch/>
        </p:blipFill>
        <p:spPr bwMode="auto">
          <a:xfrm>
            <a:off x="4124725" y="1495253"/>
            <a:ext cx="4715414" cy="300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АРХИВ С ПК\БАЗОВАЯ КАФЕДРА\Копии на стенд\ГАЗПРОМНЕФТЬ_для презент 11.15\фото учебного полигона\KNG_6612.jpg">
            <a:extLst>
              <a:ext uri="{FF2B5EF4-FFF2-40B4-BE49-F238E27FC236}">
                <a16:creationId xmlns="" xmlns:a16="http://schemas.microsoft.com/office/drawing/2014/main" id="{D7972B15-987F-4D10-A309-4DE9D07B1F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25" y="4718050"/>
            <a:ext cx="2895335" cy="1971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АРХИВ С ПК\БАЗОВАЯ КАФЕДРА\Копии на стенд\ГАЗПРОМНЕФТЬ_для презент 11.15\фото учебного полигона\KNG_6566.JPG">
            <a:extLst>
              <a:ext uri="{FF2B5EF4-FFF2-40B4-BE49-F238E27FC236}">
                <a16:creationId xmlns="" xmlns:a16="http://schemas.microsoft.com/office/drawing/2014/main" id="{DBF84729-11CF-40B5-8FC4-7093D5524E7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8" y="4838699"/>
            <a:ext cx="3312792" cy="181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АРХИВ С ПК\БАЗОВАЯ КАФЕДРА\Копии на стенд\ГАЗПРОМНЕФТЬ_для презент 11.15\фото учебного полигона\KNG_6494.jpg">
            <a:extLst>
              <a:ext uri="{FF2B5EF4-FFF2-40B4-BE49-F238E27FC236}">
                <a16:creationId xmlns="" xmlns:a16="http://schemas.microsoft.com/office/drawing/2014/main" id="{618D16C6-7970-47F2-BBB9-C8FE5FFA339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60" y="3921820"/>
            <a:ext cx="1902716" cy="276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20EADD9A-E134-42A8-AFE4-04F9186F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6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Учебный технический полигон Омского НПЗ</a:t>
            </a:r>
          </a:p>
        </p:txBody>
      </p:sp>
    </p:spTree>
    <p:extLst>
      <p:ext uri="{BB962C8B-B14F-4D97-AF65-F5344CB8AC3E}">
        <p14:creationId xmlns:p14="http://schemas.microsoft.com/office/powerpoint/2010/main" val="368397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4">
            <a:extLst>
              <a:ext uri="{FF2B5EF4-FFF2-40B4-BE49-F238E27FC236}">
                <a16:creationId xmlns="" xmlns:a16="http://schemas.microsoft.com/office/drawing/2014/main" id="{B5F9114E-842D-4FEC-B9CF-19AE4CC3DAAC}"/>
              </a:ext>
            </a:extLst>
          </p:cNvPr>
          <p:cNvSpPr/>
          <p:nvPr/>
        </p:nvSpPr>
        <p:spPr>
          <a:xfrm>
            <a:off x="208494" y="1124744"/>
            <a:ext cx="2232372" cy="31683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4000"/>
              </a:lnSpc>
              <a:defRPr/>
            </a:pPr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Особенности программы «прикладного бакалавриата» и магистерской подготовки</a:t>
            </a:r>
          </a:p>
        </p:txBody>
      </p:sp>
      <p:sp>
        <p:nvSpPr>
          <p:cNvPr id="8" name="Скругленный прямоугольник 34">
            <a:extLst>
              <a:ext uri="{FF2B5EF4-FFF2-40B4-BE49-F238E27FC236}">
                <a16:creationId xmlns="" xmlns:a16="http://schemas.microsoft.com/office/drawing/2014/main" id="{98717DE8-65D4-4F45-9485-3D58C0492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542" y="1068807"/>
            <a:ext cx="6285230" cy="3280224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Доля практического и практико-ориентированного обучения составит более  50% времени от всей программы обучения.</a:t>
            </a:r>
            <a:endParaRPr lang="ru-RU" altLang="ru-RU" sz="1400" dirty="0">
              <a:cs typeface="Arial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Увеличение часов подготовки по специальным профильным дисциплинам.</a:t>
            </a:r>
            <a:endParaRPr lang="ru-RU" altLang="ru-RU" sz="1400" dirty="0">
              <a:cs typeface="Arial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altLang="ru-RU" sz="1400" dirty="0">
                <a:cs typeface="Arial" pitchFamily="34" charset="0"/>
              </a:rPr>
              <a:t>У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глубленное изучение английского языка, начиная с 1 курса (получение 2-ой профессии «технический переводчик»)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.</a:t>
            </a:r>
            <a:endParaRPr lang="ru-RU" altLang="ru-RU" sz="1400" dirty="0">
              <a:cs typeface="Arial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Использование в программе подготовки динамических моделей основного</a:t>
            </a:r>
            <a:r>
              <a:rPr kumimoji="0" lang="ru-RU" altLang="ru-RU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оборудования предприятия.</a:t>
            </a:r>
            <a:endParaRPr lang="ru-RU" altLang="ru-RU" sz="1400" dirty="0">
              <a:cs typeface="Arial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Практические учебные занятия на техническом полигоне ОНПЗ;.</a:t>
            </a:r>
            <a:endParaRPr lang="ru-RU" altLang="ru-RU" sz="1400" dirty="0">
              <a:cs typeface="Arial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За время обучения  - аттестация по правилам</a:t>
            </a:r>
            <a:r>
              <a:rPr kumimoji="0" lang="ru-RU" altLang="ru-RU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Ростехнадзора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и подготовка на рабочую профессию.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Скругленный прямоугольник 7">
            <a:extLst>
              <a:ext uri="{FF2B5EF4-FFF2-40B4-BE49-F238E27FC236}">
                <a16:creationId xmlns="" xmlns:a16="http://schemas.microsoft.com/office/drawing/2014/main" id="{8BB33384-A92A-4A60-8473-6929D9C0555D}"/>
              </a:ext>
            </a:extLst>
          </p:cNvPr>
          <p:cNvSpPr/>
          <p:nvPr/>
        </p:nvSpPr>
        <p:spPr>
          <a:xfrm>
            <a:off x="208494" y="4473116"/>
            <a:ext cx="6480719" cy="20522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altLang="ru-RU" sz="1400" b="1" dirty="0">
                <a:solidFill>
                  <a:srgbClr val="C00000"/>
                </a:solidFill>
                <a:cs typeface="Arial" pitchFamily="34" charset="0"/>
              </a:rPr>
              <a:t>  Ежегодно до 40 целевых мест для абитуриентов.</a:t>
            </a:r>
          </a:p>
          <a:p>
            <a:pPr>
              <a:defRPr/>
            </a:pPr>
            <a:endParaRPr lang="ru-RU" altLang="ru-RU" sz="1400" dirty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1400" dirty="0">
                <a:solidFill>
                  <a:schemeClr val="tx1"/>
                </a:solidFill>
                <a:cs typeface="Arial" pitchFamily="34" charset="0"/>
              </a:rPr>
              <a:t> Бесплатное общежитие для иногородних студентов.</a:t>
            </a:r>
          </a:p>
          <a:p>
            <a:pPr>
              <a:defRPr/>
            </a:pPr>
            <a:endParaRPr lang="ru-RU" altLang="ru-RU" sz="1400" dirty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1400" dirty="0">
                <a:solidFill>
                  <a:schemeClr val="tx1"/>
                </a:solidFill>
                <a:cs typeface="Arial" pitchFamily="34" charset="0"/>
              </a:rPr>
              <a:t> Бесплатное питание в период практики на ОНПЗ.</a:t>
            </a:r>
          </a:p>
          <a:p>
            <a:pPr>
              <a:defRPr/>
            </a:pPr>
            <a:endParaRPr lang="ru-RU" altLang="ru-RU" sz="1400" dirty="0">
              <a:solidFill>
                <a:schemeClr val="tx1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1400" dirty="0">
                <a:solidFill>
                  <a:schemeClr val="tx1"/>
                </a:solidFill>
                <a:cs typeface="Arial" pitchFamily="34" charset="0"/>
              </a:rPr>
              <a:t> Оплачиваемая практика.</a:t>
            </a:r>
          </a:p>
          <a:p>
            <a:pPr>
              <a:defRPr/>
            </a:pPr>
            <a:endParaRPr lang="ru-RU" altLang="ru-RU" sz="1400" b="1" dirty="0">
              <a:solidFill>
                <a:srgbClr val="C00000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1400" b="1" dirty="0">
                <a:solidFill>
                  <a:srgbClr val="C00000"/>
                </a:solidFill>
                <a:cs typeface="Arial" pitchFamily="34" charset="0"/>
              </a:rPr>
              <a:t> Гарантированное трудоустройство в ПАО «Газпром нефть».</a:t>
            </a: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="" xmlns:a16="http://schemas.microsoft.com/office/drawing/2014/main" id="{FA86478F-3143-4411-A353-01B12A2FCE90}"/>
              </a:ext>
            </a:extLst>
          </p:cNvPr>
          <p:cNvSpPr/>
          <p:nvPr/>
        </p:nvSpPr>
        <p:spPr>
          <a:xfrm>
            <a:off x="6861548" y="4473116"/>
            <a:ext cx="2122806" cy="205222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Социальные гарантии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E993B3D2-9AA1-4A60-8F1E-CFF1DF179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20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Базовая кафедра «Газпромнефть - ОНПЗ»</a:t>
            </a:r>
          </a:p>
        </p:txBody>
      </p:sp>
    </p:spTree>
    <p:extLst>
      <p:ext uri="{BB962C8B-B14F-4D97-AF65-F5344CB8AC3E}">
        <p14:creationId xmlns:p14="http://schemas.microsoft.com/office/powerpoint/2010/main" val="260351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ДПО в рамках магистратуры базовой кафедры «Газпромнефть - ОНПЗ»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550" y="1623826"/>
            <a:ext cx="8658225" cy="2484624"/>
          </a:xfrm>
        </p:spPr>
        <p:txBody>
          <a:bodyPr>
            <a:normAutofit/>
          </a:bodyPr>
          <a:lstStyle/>
          <a:p>
            <a:r>
              <a:rPr lang="ru-RU" sz="2400" b="1" dirty="0"/>
              <a:t>Направление: </a:t>
            </a:r>
            <a:r>
              <a:rPr lang="ru-RU" sz="2400" dirty="0"/>
              <a:t> Химическая технология</a:t>
            </a:r>
          </a:p>
          <a:p>
            <a:pPr marL="0" indent="0">
              <a:buNone/>
            </a:pPr>
            <a:endParaRPr lang="ru-RU" sz="1200" b="1" dirty="0"/>
          </a:p>
          <a:p>
            <a:r>
              <a:rPr lang="ru-RU" sz="2400" b="1" dirty="0"/>
              <a:t>Специализации:</a:t>
            </a:r>
          </a:p>
          <a:p>
            <a:pPr lvl="1"/>
            <a:r>
              <a:rPr lang="ru-RU" sz="2000" dirty="0"/>
              <a:t>Каталитический крекинг (2014-2016 гг., 6 студентов)</a:t>
            </a:r>
          </a:p>
          <a:p>
            <a:pPr lvl="1"/>
            <a:r>
              <a:rPr lang="ru-RU" sz="2000" dirty="0"/>
              <a:t>Гидроочистка (2016-2018 гг., 6 студентов)</a:t>
            </a:r>
          </a:p>
          <a:p>
            <a:pPr lvl="1"/>
            <a:r>
              <a:rPr lang="ru-RU" sz="2000" dirty="0"/>
              <a:t>Гидрокрекинг (2022-2024 гг., 6 студентов)</a:t>
            </a:r>
          </a:p>
          <a:p>
            <a:endParaRPr lang="ru-RU" sz="1100" dirty="0"/>
          </a:p>
        </p:txBody>
      </p:sp>
      <p:pic>
        <p:nvPicPr>
          <p:cNvPr id="5" name="Picture 4" descr="http://oge.omgtu.ru/2021/images/slider/base_6.jpg">
            <a:extLst>
              <a:ext uri="{FF2B5EF4-FFF2-40B4-BE49-F238E27FC236}">
                <a16:creationId xmlns="" xmlns:a16="http://schemas.microsoft.com/office/drawing/2014/main" id="{45F14206-C722-B4CF-E42A-7DE66DB16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043"/>
            <a:ext cx="9147548" cy="214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3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234820" y="203474"/>
            <a:ext cx="8705979" cy="964039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Программа ДПО «Гидрокрекинг» (2022-2024 гг.)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1" y="3910061"/>
            <a:ext cx="2462000" cy="2484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4A43DDA-C91B-4972-19D7-09DC174C6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70" y="3905250"/>
            <a:ext cx="2222531" cy="248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9BCF428-9DA9-7160-CFBA-6C3E58F0C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020" y="2742925"/>
            <a:ext cx="2738437" cy="365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97756B-53B2-BAF7-1056-0C803B408041}"/>
              </a:ext>
            </a:extLst>
          </p:cNvPr>
          <p:cNvSpPr txBox="1"/>
          <p:nvPr/>
        </p:nvSpPr>
        <p:spPr>
          <a:xfrm>
            <a:off x="304670" y="1328688"/>
            <a:ext cx="88139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Теоретические  и практические основы процессов гидрокрекинга (90 часов)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Теория и принципы работы катализаторов гидрокрекинга (54 часа)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Технология приготовления катализаторов (72 часа)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Практика на АО «Газпромнефть-ОНПЗ»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D463901-CB6A-0A74-EBC3-90745147AC77}"/>
              </a:ext>
            </a:extLst>
          </p:cNvPr>
          <p:cNvSpPr txBox="1"/>
          <p:nvPr/>
        </p:nvSpPr>
        <p:spPr>
          <a:xfrm>
            <a:off x="312243" y="2947939"/>
            <a:ext cx="4993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Руководитель: д.х.н., профессор, А.С. Белый</a:t>
            </a:r>
          </a:p>
        </p:txBody>
      </p:sp>
    </p:spTree>
    <p:extLst>
      <p:ext uri="{BB962C8B-B14F-4D97-AF65-F5344CB8AC3E}">
        <p14:creationId xmlns:p14="http://schemas.microsoft.com/office/powerpoint/2010/main" val="364426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Лаборатория процессов и аппаратов ХТ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52575"/>
            <a:ext cx="8419943" cy="5124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420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406</Words>
  <Application>Microsoft Office PowerPoint</Application>
  <PresentationFormat>Экран (4:3)</PresentationFormat>
  <Paragraphs>78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Базовая кафедра «Газпромнефть - ОНПЗ»</vt:lpstr>
      <vt:lpstr>Учебный технический полигон Омского НПЗ</vt:lpstr>
      <vt:lpstr>Базовая кафедра «Газпромнефть - ОНПЗ»</vt:lpstr>
      <vt:lpstr>ДПО в рамках магистратуры базовой кафедры «Газпромнефть - ОНПЗ»</vt:lpstr>
      <vt:lpstr>Программа ДПО «Гидрокрекинг» (2022-2024 гг.)</vt:lpstr>
      <vt:lpstr>Лаборатория процессов и аппаратов ХТ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«Химия и химическая технология» ()</dc:title>
  <dc:creator>Vit</dc:creator>
  <cp:lastModifiedBy>adm</cp:lastModifiedBy>
  <cp:revision>15</cp:revision>
  <dcterms:created xsi:type="dcterms:W3CDTF">2020-12-06T09:50:34Z</dcterms:created>
  <dcterms:modified xsi:type="dcterms:W3CDTF">2024-02-13T08:38:46Z</dcterms:modified>
</cp:coreProperties>
</file>