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522" r:id="rId1"/>
  </p:sldMasterIdLst>
  <p:notesMasterIdLst>
    <p:notesMasterId r:id="rId53"/>
  </p:notesMasterIdLst>
  <p:handoutMasterIdLst>
    <p:handoutMasterId r:id="rId54"/>
  </p:handoutMasterIdLst>
  <p:sldIdLst>
    <p:sldId id="376" r:id="rId2"/>
    <p:sldId id="423" r:id="rId3"/>
    <p:sldId id="424" r:id="rId4"/>
    <p:sldId id="455" r:id="rId5"/>
    <p:sldId id="456" r:id="rId6"/>
    <p:sldId id="457" r:id="rId7"/>
    <p:sldId id="458" r:id="rId8"/>
    <p:sldId id="459" r:id="rId9"/>
    <p:sldId id="461" r:id="rId10"/>
    <p:sldId id="463" r:id="rId11"/>
    <p:sldId id="462" r:id="rId12"/>
    <p:sldId id="464" r:id="rId13"/>
    <p:sldId id="465" r:id="rId14"/>
    <p:sldId id="426" r:id="rId15"/>
    <p:sldId id="427" r:id="rId16"/>
    <p:sldId id="378" r:id="rId17"/>
    <p:sldId id="400" r:id="rId18"/>
    <p:sldId id="401" r:id="rId19"/>
    <p:sldId id="409" r:id="rId20"/>
    <p:sldId id="428" r:id="rId21"/>
    <p:sldId id="429" r:id="rId22"/>
    <p:sldId id="430" r:id="rId23"/>
    <p:sldId id="431" r:id="rId24"/>
    <p:sldId id="432" r:id="rId25"/>
    <p:sldId id="433" r:id="rId26"/>
    <p:sldId id="434" r:id="rId27"/>
    <p:sldId id="436" r:id="rId28"/>
    <p:sldId id="437" r:id="rId29"/>
    <p:sldId id="438" r:id="rId30"/>
    <p:sldId id="439" r:id="rId31"/>
    <p:sldId id="413" r:id="rId32"/>
    <p:sldId id="414" r:id="rId33"/>
    <p:sldId id="415" r:id="rId34"/>
    <p:sldId id="417" r:id="rId35"/>
    <p:sldId id="416" r:id="rId36"/>
    <p:sldId id="381" r:id="rId37"/>
    <p:sldId id="440" r:id="rId38"/>
    <p:sldId id="441" r:id="rId39"/>
    <p:sldId id="371" r:id="rId40"/>
    <p:sldId id="442" r:id="rId41"/>
    <p:sldId id="443" r:id="rId42"/>
    <p:sldId id="449" r:id="rId43"/>
    <p:sldId id="450" r:id="rId44"/>
    <p:sldId id="451" r:id="rId45"/>
    <p:sldId id="452" r:id="rId46"/>
    <p:sldId id="420" r:id="rId47"/>
    <p:sldId id="445" r:id="rId48"/>
    <p:sldId id="454" r:id="rId49"/>
    <p:sldId id="350" r:id="rId50"/>
    <p:sldId id="354" r:id="rId51"/>
    <p:sldId id="396" r:id="rId52"/>
  </p:sldIdLst>
  <p:sldSz cx="9144000" cy="6858000" type="screen4x3"/>
  <p:notesSz cx="6788150" cy="9923463"/>
  <p:custDataLst>
    <p:tags r:id="rId55"/>
  </p:custDataLst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67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891" autoAdjust="0"/>
    <p:restoredTop sz="89929" autoAdjust="0"/>
  </p:normalViewPr>
  <p:slideViewPr>
    <p:cSldViewPr>
      <p:cViewPr>
        <p:scale>
          <a:sx n="37" d="100"/>
          <a:sy n="37" d="100"/>
        </p:scale>
        <p:origin x="-1056" y="-3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80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6"/>
        <p:guide pos="213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10"/>
      <c:perspective val="0"/>
    </c:view3D>
    <c:floor>
      <c:spPr>
        <a:noFill/>
        <a:ln>
          <a:noFill/>
        </a:ln>
        <a:scene3d>
          <a:camera prst="orthographicFront"/>
          <a:lightRig rig="threePt" dir="t"/>
        </a:scene3d>
        <a:sp3d prstMaterial="plastic">
          <a:contourClr>
            <a:srgbClr val="000000"/>
          </a:contourClr>
        </a:sp3d>
      </c:spPr>
    </c:floor>
    <c:plotArea>
      <c:layout>
        <c:manualLayout>
          <c:layoutTarget val="inner"/>
          <c:xMode val="edge"/>
          <c:yMode val="edge"/>
          <c:x val="6.644764722454823E-4"/>
          <c:y val="0"/>
          <c:w val="0.99099267529662616"/>
          <c:h val="0.91859820642823875"/>
        </c:manualLayout>
      </c:layout>
      <c:bar3DChart>
        <c:barDir val="col"/>
        <c:grouping val="standard"/>
        <c:ser>
          <c:idx val="0"/>
          <c:order val="0"/>
          <c:tx>
            <c:strRef>
              <c:f>Лист1!$C$1</c:f>
              <c:strCache>
                <c:ptCount val="1"/>
                <c:pt idx="0">
                  <c:v>ЭУМК (кол-во кейсов)</c:v>
                </c:pt>
              </c:strCache>
            </c:strRef>
          </c:tx>
          <c:dPt>
            <c:idx val="6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3.6506236989982004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-3.7966504703814741E-2"/>
                  <c:y val="6.9937913946038115E-3"/>
                </c:manualLayout>
              </c:layout>
              <c:showVal val="1"/>
            </c:dLbl>
            <c:dLbl>
              <c:idx val="2"/>
              <c:layout>
                <c:manualLayout>
                  <c:x val="-4.0264650246258783E-2"/>
                  <c:y val="2.797810291205427E-2"/>
                </c:manualLayout>
              </c:layout>
              <c:showVal val="1"/>
            </c:dLbl>
            <c:dLbl>
              <c:idx val="3"/>
              <c:layout>
                <c:manualLayout>
                  <c:x val="-2.7744740112386368E-2"/>
                  <c:y val="-6.9969573336193438E-3"/>
                </c:manualLayout>
              </c:layout>
              <c:showVal val="1"/>
            </c:dLbl>
            <c:dLbl>
              <c:idx val="4"/>
              <c:layout>
                <c:manualLayout>
                  <c:x val="-2.6284490632787039E-2"/>
                  <c:y val="-1.6326233778445109E-2"/>
                </c:manualLayout>
              </c:layout>
              <c:showVal val="1"/>
            </c:dLbl>
            <c:dLbl>
              <c:idx val="5"/>
              <c:layout>
                <c:manualLayout>
                  <c:x val="-3.3585738030783331E-2"/>
                  <c:y val="-2.79878293344773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212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Лист1!$A$2:$A$7</c:f>
              <c:strCache>
                <c:ptCount val="6"/>
                <c:pt idx="0">
                  <c:v>2008 г.</c:v>
                </c:pt>
                <c:pt idx="1">
                  <c:v>2009 г.</c:v>
                </c:pt>
                <c:pt idx="2">
                  <c:v>2010 г.</c:v>
                </c:pt>
                <c:pt idx="3">
                  <c:v>2011 г. </c:v>
                </c:pt>
                <c:pt idx="4">
                  <c:v>2012 г.</c:v>
                </c:pt>
                <c:pt idx="5">
                  <c:v>2013 г.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899</c:v>
                </c:pt>
                <c:pt idx="1">
                  <c:v>1525</c:v>
                </c:pt>
                <c:pt idx="2">
                  <c:v>2084</c:v>
                </c:pt>
                <c:pt idx="3">
                  <c:v>2100</c:v>
                </c:pt>
                <c:pt idx="4">
                  <c:v>2120</c:v>
                </c:pt>
                <c:pt idx="5">
                  <c:v>2120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Тесты (кол-во тестовых баз в СДО Прометей)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1.8658552889651559E-2"/>
                </c:manualLayout>
              </c:layout>
              <c:showVal val="1"/>
            </c:dLbl>
            <c:dLbl>
              <c:idx val="1"/>
              <c:layout>
                <c:manualLayout>
                  <c:x val="1.4602494795992822E-3"/>
                  <c:y val="-1.1661595556032259E-2"/>
                </c:manualLayout>
              </c:layout>
              <c:showVal val="1"/>
            </c:dLbl>
            <c:dLbl>
              <c:idx val="2"/>
              <c:layout>
                <c:manualLayout>
                  <c:x val="1.4602494795992822E-3"/>
                  <c:y val="-9.3292764448257778E-3"/>
                </c:manualLayout>
              </c:layout>
              <c:showVal val="1"/>
            </c:dLbl>
            <c:dLbl>
              <c:idx val="3"/>
              <c:layout>
                <c:manualLayout>
                  <c:x val="1.6677017873785781E-3"/>
                  <c:y val="-1.3998781373706503E-2"/>
                </c:manualLayout>
              </c:layout>
              <c:showVal val="1"/>
            </c:dLbl>
            <c:dLbl>
              <c:idx val="4"/>
              <c:layout>
                <c:manualLayout>
                  <c:x val="5.6335491172011939E-3"/>
                  <c:y val="-1.6329555616301304E-2"/>
                </c:manualLayout>
              </c:layout>
              <c:showVal val="1"/>
            </c:dLbl>
            <c:dLbl>
              <c:idx val="5"/>
              <c:layout>
                <c:manualLayout>
                  <c:x val="4.3807505427478554E-3"/>
                  <c:y val="-2.3324081344314743E-2"/>
                </c:manualLayout>
              </c:layout>
              <c:showVal val="1"/>
            </c:dLbl>
            <c:showVal val="1"/>
          </c:dLbls>
          <c:cat>
            <c:strRef>
              <c:f>Лист1!$A$2:$A$7</c:f>
              <c:strCache>
                <c:ptCount val="6"/>
                <c:pt idx="0">
                  <c:v>2008 г.</c:v>
                </c:pt>
                <c:pt idx="1">
                  <c:v>2009 г.</c:v>
                </c:pt>
                <c:pt idx="2">
                  <c:v>2010 г.</c:v>
                </c:pt>
                <c:pt idx="3">
                  <c:v>2011 г. </c:v>
                </c:pt>
                <c:pt idx="4">
                  <c:v>2012 г.</c:v>
                </c:pt>
                <c:pt idx="5">
                  <c:v>2013 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1150</c:v>
                </c:pt>
                <c:pt idx="1">
                  <c:v>1485</c:v>
                </c:pt>
                <c:pt idx="2">
                  <c:v>2433</c:v>
                </c:pt>
                <c:pt idx="3">
                  <c:v>2756</c:v>
                </c:pt>
                <c:pt idx="4">
                  <c:v>3455</c:v>
                </c:pt>
                <c:pt idx="5">
                  <c:v>4240</c:v>
                </c:pt>
              </c:numCache>
            </c:numRef>
          </c:val>
          <c:shape val="cylinder"/>
        </c:ser>
        <c:dLbls>
          <c:showVal val="1"/>
        </c:dLbls>
        <c:shape val="box"/>
        <c:axId val="136307840"/>
        <c:axId val="136321664"/>
        <c:axId val="136261120"/>
      </c:bar3DChart>
      <c:dateAx>
        <c:axId val="136307840"/>
        <c:scaling>
          <c:orientation val="minMax"/>
        </c:scaling>
        <c:axPos val="b"/>
        <c:numFmt formatCode="General" sourceLinked="1"/>
        <c:majorTickMark val="none"/>
        <c:tickLblPos val="nextTo"/>
        <c:crossAx val="136321664"/>
        <c:crosses val="autoZero"/>
        <c:lblOffset val="100"/>
        <c:baseTimeUnit val="days"/>
        <c:majorUnit val="1"/>
      </c:dateAx>
      <c:valAx>
        <c:axId val="136321664"/>
        <c:scaling>
          <c:orientation val="minMax"/>
        </c:scaling>
        <c:delete val="1"/>
        <c:axPos val="l"/>
        <c:numFmt formatCode="General" sourceLinked="1"/>
        <c:tickLblPos val="none"/>
        <c:crossAx val="136307840"/>
        <c:crossesAt val="2008"/>
        <c:crossBetween val="between"/>
      </c:valAx>
      <c:serAx>
        <c:axId val="136261120"/>
        <c:scaling>
          <c:orientation val="minMax"/>
        </c:scaling>
        <c:delete val="1"/>
        <c:axPos val="b"/>
        <c:tickLblPos val="none"/>
        <c:crossAx val="136321664"/>
        <c:crosses val="autoZero"/>
      </c:serAx>
    </c:plotArea>
    <c:legend>
      <c:legendPos val="l"/>
      <c:layout>
        <c:manualLayout>
          <c:xMode val="edge"/>
          <c:yMode val="edge"/>
          <c:x val="3.9426735949180558E-2"/>
          <c:y val="9.4747433714388998E-2"/>
          <c:w val="0.41532047761886109"/>
          <c:h val="0.17144969610065641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0732253778487122"/>
          <c:y val="3.8964862490026411E-2"/>
          <c:w val="0.89267746221513011"/>
          <c:h val="0.86392498911516569"/>
        </c:manualLayout>
      </c:layout>
      <c:lineChart>
        <c:grouping val="standard"/>
        <c:ser>
          <c:idx val="0"/>
          <c:order val="0"/>
          <c:spPr>
            <a:ln>
              <a:solidFill>
                <a:srgbClr val="FFFF00"/>
              </a:solidFill>
            </a:ln>
          </c:spPr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t"/>
            <c:showVal val="1"/>
          </c:dLbls>
          <c:cat>
            <c:strRef>
              <c:f>Лист1!$A$1:$A$11</c:f>
              <c:strCache>
                <c:ptCount val="11"/>
                <c:pt idx="0">
                  <c:v>2002г.</c:v>
                </c:pt>
                <c:pt idx="1">
                  <c:v>2003г.</c:v>
                </c:pt>
                <c:pt idx="2">
                  <c:v>2004г.</c:v>
                </c:pt>
                <c:pt idx="3">
                  <c:v>2005г.</c:v>
                </c:pt>
                <c:pt idx="4">
                  <c:v>2006г.</c:v>
                </c:pt>
                <c:pt idx="5">
                  <c:v>2007г.</c:v>
                </c:pt>
                <c:pt idx="6">
                  <c:v>2008г.</c:v>
                </c:pt>
                <c:pt idx="7">
                  <c:v>2009г.</c:v>
                </c:pt>
                <c:pt idx="8">
                  <c:v>2010г.</c:v>
                </c:pt>
                <c:pt idx="9">
                  <c:v>2011г.</c:v>
                </c:pt>
                <c:pt idx="10">
                  <c:v>2012г.</c:v>
                </c:pt>
              </c:strCache>
            </c:strRef>
          </c:cat>
          <c:val>
            <c:numRef>
              <c:f>Лист1!$B$1:$B$11</c:f>
              <c:numCache>
                <c:formatCode>General</c:formatCode>
                <c:ptCount val="11"/>
                <c:pt idx="0">
                  <c:v>18</c:v>
                </c:pt>
                <c:pt idx="1">
                  <c:v>26</c:v>
                </c:pt>
                <c:pt idx="2">
                  <c:v>34</c:v>
                </c:pt>
                <c:pt idx="3">
                  <c:v>47</c:v>
                </c:pt>
                <c:pt idx="4">
                  <c:v>46</c:v>
                </c:pt>
                <c:pt idx="5">
                  <c:v>52</c:v>
                </c:pt>
                <c:pt idx="6">
                  <c:v>76</c:v>
                </c:pt>
                <c:pt idx="7">
                  <c:v>50</c:v>
                </c:pt>
                <c:pt idx="8">
                  <c:v>89</c:v>
                </c:pt>
                <c:pt idx="9">
                  <c:v>93</c:v>
                </c:pt>
                <c:pt idx="10">
                  <c:v>125</c:v>
                </c:pt>
              </c:numCache>
            </c:numRef>
          </c:val>
        </c:ser>
        <c:dLbls>
          <c:showVal val="1"/>
        </c:dLbls>
        <c:marker val="1"/>
        <c:axId val="83488768"/>
        <c:axId val="83490304"/>
      </c:lineChart>
      <c:catAx>
        <c:axId val="83488768"/>
        <c:scaling>
          <c:orientation val="minMax"/>
        </c:scaling>
        <c:axPos val="b"/>
        <c:majorGridlines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3490304"/>
        <c:crosses val="autoZero"/>
        <c:auto val="1"/>
        <c:lblAlgn val="ctr"/>
        <c:lblOffset val="100"/>
      </c:catAx>
      <c:valAx>
        <c:axId val="8349030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r>
                  <a:rPr lang="ru-RU" sz="1200" b="1" dirty="0">
                    <a:solidFill>
                      <a:schemeClr val="bg1"/>
                    </a:solidFill>
                  </a:rPr>
                  <a:t>Количество слушателей </a:t>
                </a:r>
                <a:r>
                  <a:rPr lang="ru-RU" sz="1200" b="1" dirty="0" smtClean="0">
                    <a:solidFill>
                      <a:schemeClr val="bg1"/>
                    </a:solidFill>
                  </a:rPr>
                  <a:t> курсов  профессиональной  переподготовки</a:t>
                </a:r>
                <a:endParaRPr lang="ru-RU" sz="1200" b="1" dirty="0">
                  <a:solidFill>
                    <a:schemeClr val="bg1"/>
                  </a:solidFill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3488768"/>
        <c:crosses val="autoZero"/>
        <c:crossBetween val="between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FFC000"/>
            </a:solidFill>
          </c:spPr>
          <c:cat>
            <c:numRef>
              <c:f>Лист1!$B$4:$I$4</c:f>
              <c:numCache>
                <c:formatCode>General</c:formatCode>
                <c:ptCount val="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numCache>
            </c:numRef>
          </c:cat>
          <c:val>
            <c:numRef>
              <c:f>Лист1!$B$5:$I$5</c:f>
              <c:numCache>
                <c:formatCode>General</c:formatCode>
                <c:ptCount val="8"/>
                <c:pt idx="0">
                  <c:v>23.6</c:v>
                </c:pt>
                <c:pt idx="1">
                  <c:v>30</c:v>
                </c:pt>
                <c:pt idx="2">
                  <c:v>55.3</c:v>
                </c:pt>
                <c:pt idx="3">
                  <c:v>81.2</c:v>
                </c:pt>
                <c:pt idx="4">
                  <c:v>108.9</c:v>
                </c:pt>
                <c:pt idx="5">
                  <c:v>116.9</c:v>
                </c:pt>
                <c:pt idx="6">
                  <c:v>136</c:v>
                </c:pt>
                <c:pt idx="7">
                  <c:v>144</c:v>
                </c:pt>
              </c:numCache>
            </c:numRef>
          </c:val>
        </c:ser>
        <c:axId val="84140800"/>
        <c:axId val="84142336"/>
      </c:barChart>
      <c:catAx>
        <c:axId val="841408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>
                <a:solidFill>
                  <a:schemeClr val="bg1"/>
                </a:solidFill>
              </a:defRPr>
            </a:pPr>
            <a:endParaRPr lang="ru-RU"/>
          </a:p>
        </c:txPr>
        <c:crossAx val="84142336"/>
        <c:crosses val="autoZero"/>
        <c:auto val="1"/>
        <c:lblAlgn val="ctr"/>
        <c:lblOffset val="100"/>
      </c:catAx>
      <c:valAx>
        <c:axId val="84142336"/>
        <c:scaling>
          <c:orientation val="minMax"/>
        </c:scaling>
        <c:axPos val="l"/>
        <c:majorGridlines/>
        <c:numFmt formatCode="General" sourceLinked="1"/>
        <c:tickLblPos val="nextTo"/>
        <c:crossAx val="84140800"/>
        <c:crosses val="autoZero"/>
        <c:crossBetween val="between"/>
      </c:valAx>
    </c:plotArea>
    <c:plotVisOnly val="1"/>
    <c:dispBlanksAs val="gap"/>
  </c:chart>
  <c:externalData r:id="rId1"/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C8AF12-2CE7-4080-8A71-F9B743EA1F58}" type="doc">
      <dgm:prSet loTypeId="urn:microsoft.com/office/officeart/2008/layout/Picture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48BA94-ECB1-4F42-97B7-623458544F98}">
      <dgm:prSet phldrT="[Текст]" custT="1"/>
      <dgm:spPr/>
      <dgm:t>
        <a:bodyPr/>
        <a:lstStyle/>
        <a:p>
          <a:r>
            <a:rPr lang="ru-RU" sz="3200" b="1" dirty="0" smtClean="0">
              <a:solidFill>
                <a:schemeClr val="bg1"/>
              </a:solidFill>
            </a:rPr>
            <a:t>Система дистанционного обучения «Прометей»</a:t>
          </a:r>
          <a:endParaRPr lang="ru-RU" sz="3200" b="1" dirty="0">
            <a:solidFill>
              <a:schemeClr val="bg1"/>
            </a:solidFill>
          </a:endParaRPr>
        </a:p>
      </dgm:t>
    </dgm:pt>
    <dgm:pt modelId="{DA5A1740-6E42-438E-A393-AF8D829DE5D8}" type="parTrans" cxnId="{E98C5EDB-0D65-4643-B55C-85FC466FC2E4}">
      <dgm:prSet/>
      <dgm:spPr/>
      <dgm:t>
        <a:bodyPr/>
        <a:lstStyle/>
        <a:p>
          <a:endParaRPr lang="ru-RU"/>
        </a:p>
      </dgm:t>
    </dgm:pt>
    <dgm:pt modelId="{2EB7C9F0-0F78-436B-BFA5-AB5F6134BE48}" type="sibTrans" cxnId="{E98C5EDB-0D65-4643-B55C-85FC466FC2E4}">
      <dgm:prSet/>
      <dgm:spPr/>
      <dgm:t>
        <a:bodyPr/>
        <a:lstStyle/>
        <a:p>
          <a:endParaRPr lang="ru-RU"/>
        </a:p>
      </dgm:t>
    </dgm:pt>
    <dgm:pt modelId="{DA802750-EA1B-460C-BD05-E8D12BA5842F}">
      <dgm:prSet phldrT="[Текст]" custT="1"/>
      <dgm:spPr/>
      <dgm:t>
        <a:bodyPr/>
        <a:lstStyle/>
        <a:p>
          <a:endParaRPr lang="ru-RU" sz="2000" b="1" dirty="0" smtClean="0"/>
        </a:p>
        <a:p>
          <a:r>
            <a:rPr lang="ru-RU" sz="2000" b="1" dirty="0" smtClean="0">
              <a:solidFill>
                <a:schemeClr val="bg1"/>
              </a:solidFill>
            </a:rPr>
            <a:t>Сервер заочного обучения</a:t>
          </a:r>
        </a:p>
        <a:p>
          <a:r>
            <a:rPr lang="en-US" sz="1800" dirty="0" smtClean="0"/>
            <a:t>edu.omgtu.ru:8000</a:t>
          </a:r>
          <a:endParaRPr lang="ru-RU" sz="1800" dirty="0" smtClean="0"/>
        </a:p>
        <a:p>
          <a:endParaRPr lang="ru-RU" sz="1300" dirty="0"/>
        </a:p>
      </dgm:t>
    </dgm:pt>
    <dgm:pt modelId="{306E734D-4EE3-4304-8F09-A628F6952729}" type="parTrans" cxnId="{1BB83F41-C8D3-4DEF-B499-2688CB6D904B}">
      <dgm:prSet/>
      <dgm:spPr/>
      <dgm:t>
        <a:bodyPr/>
        <a:lstStyle/>
        <a:p>
          <a:endParaRPr lang="ru-RU"/>
        </a:p>
      </dgm:t>
    </dgm:pt>
    <dgm:pt modelId="{A279BAD0-7273-4B84-9B58-56EAB2B3C2DC}" type="sibTrans" cxnId="{1BB83F41-C8D3-4DEF-B499-2688CB6D904B}">
      <dgm:prSet/>
      <dgm:spPr/>
      <dgm:t>
        <a:bodyPr/>
        <a:lstStyle/>
        <a:p>
          <a:endParaRPr lang="ru-RU"/>
        </a:p>
      </dgm:t>
    </dgm:pt>
    <dgm:pt modelId="{52C1A2EF-A595-42C4-832F-0CB5F7839F0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Сервер очного обучения</a:t>
          </a:r>
        </a:p>
        <a:p>
          <a:r>
            <a:rPr lang="en-US" sz="1800" dirty="0" err="1" smtClean="0"/>
            <a:t>edu</a:t>
          </a:r>
          <a:r>
            <a:rPr lang="ru-RU" sz="1800" dirty="0" smtClean="0"/>
            <a:t>2</a:t>
          </a:r>
          <a:r>
            <a:rPr lang="en-US" sz="1800" dirty="0" smtClean="0"/>
            <a:t>.omgtu.ru:8000</a:t>
          </a:r>
          <a:endParaRPr lang="ru-RU" sz="1700" dirty="0"/>
        </a:p>
      </dgm:t>
    </dgm:pt>
    <dgm:pt modelId="{F4EF43FB-E0E9-4C6F-B11E-22610DEE7388}" type="parTrans" cxnId="{EBEDFF7D-A6EC-4391-9716-26CD2BD9FE10}">
      <dgm:prSet/>
      <dgm:spPr/>
      <dgm:t>
        <a:bodyPr/>
        <a:lstStyle/>
        <a:p>
          <a:endParaRPr lang="ru-RU"/>
        </a:p>
      </dgm:t>
    </dgm:pt>
    <dgm:pt modelId="{6AAB0E2C-B92E-4684-B58D-584F5E4EBA69}" type="sibTrans" cxnId="{EBEDFF7D-A6EC-4391-9716-26CD2BD9FE10}">
      <dgm:prSet/>
      <dgm:spPr/>
      <dgm:t>
        <a:bodyPr/>
        <a:lstStyle/>
        <a:p>
          <a:endParaRPr lang="ru-RU"/>
        </a:p>
      </dgm:t>
    </dgm:pt>
    <dgm:pt modelId="{0C6D0367-4CAC-4E32-A2D7-C160642C7FDE}" type="pres">
      <dgm:prSet presAssocID="{8FC8AF12-2CE7-4080-8A71-F9B743EA1F58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D6F34EB-3D39-4528-8AFE-BC536E00CB4B}" type="pres">
      <dgm:prSet presAssocID="{D348BA94-ECB1-4F42-97B7-623458544F98}" presName="root" presStyleCnt="0">
        <dgm:presLayoutVars>
          <dgm:chMax/>
          <dgm:chPref val="4"/>
        </dgm:presLayoutVars>
      </dgm:prSet>
      <dgm:spPr/>
    </dgm:pt>
    <dgm:pt modelId="{232DB53A-1BDC-4C91-8714-3B2721696BEB}" type="pres">
      <dgm:prSet presAssocID="{D348BA94-ECB1-4F42-97B7-623458544F98}" presName="rootComposite" presStyleCnt="0">
        <dgm:presLayoutVars/>
      </dgm:prSet>
      <dgm:spPr/>
    </dgm:pt>
    <dgm:pt modelId="{7DE7359A-A49F-4D3A-BDA0-8ED31E41398D}" type="pres">
      <dgm:prSet presAssocID="{D348BA94-ECB1-4F42-97B7-623458544F98}" presName="rootText" presStyleLbl="node0" presStyleIdx="0" presStyleCnt="1" custScaleX="118336" custLinFactNeighborX="126" custLinFactNeighborY="-652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AC3CCE5F-846A-4400-A594-D3E8E08489D9}" type="pres">
      <dgm:prSet presAssocID="{D348BA94-ECB1-4F42-97B7-623458544F98}" presName="childShape" presStyleCnt="0">
        <dgm:presLayoutVars>
          <dgm:chMax val="0"/>
          <dgm:chPref val="0"/>
        </dgm:presLayoutVars>
      </dgm:prSet>
      <dgm:spPr/>
    </dgm:pt>
    <dgm:pt modelId="{F6DEFC37-3CFF-483E-8FB3-8B44093D5F2E}" type="pres">
      <dgm:prSet presAssocID="{DA802750-EA1B-460C-BD05-E8D12BA5842F}" presName="childComposite" presStyleCnt="0">
        <dgm:presLayoutVars>
          <dgm:chMax val="0"/>
          <dgm:chPref val="0"/>
        </dgm:presLayoutVars>
      </dgm:prSet>
      <dgm:spPr/>
    </dgm:pt>
    <dgm:pt modelId="{E8AF8754-516D-4DE2-9B81-8CE4809DD04D}" type="pres">
      <dgm:prSet presAssocID="{DA802750-EA1B-460C-BD05-E8D12BA5842F}" presName="Image" presStyleLbl="node1" presStyleIdx="0" presStyleCnt="2" custScaleX="367055" custLinFactNeighborX="-43273" custLinFactNeighborY="15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6000" r="-16000"/>
          </a:stretch>
        </a:blipFill>
      </dgm:spPr>
    </dgm:pt>
    <dgm:pt modelId="{FF43CDC0-3E9C-40FD-9B88-7532EB5D2FE7}" type="pres">
      <dgm:prSet presAssocID="{DA802750-EA1B-460C-BD05-E8D12BA5842F}" presName="childText" presStyleLbl="lnNode1" presStyleIdx="0" presStyleCnt="2" custScaleX="77978" custScaleY="90315" custLinFactNeighborX="4826" custLinFactNeighborY="1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6125BB-E8A7-4305-A0FD-3C22E6F6B4FE}" type="pres">
      <dgm:prSet presAssocID="{52C1A2EF-A595-42C4-832F-0CB5F7839F01}" presName="childComposite" presStyleCnt="0">
        <dgm:presLayoutVars>
          <dgm:chMax val="0"/>
          <dgm:chPref val="0"/>
        </dgm:presLayoutVars>
      </dgm:prSet>
      <dgm:spPr/>
    </dgm:pt>
    <dgm:pt modelId="{83F92405-AA09-4930-BCA6-FF725A0C35F5}" type="pres">
      <dgm:prSet presAssocID="{52C1A2EF-A595-42C4-832F-0CB5F7839F01}" presName="Image" presStyleLbl="node1" presStyleIdx="1" presStyleCnt="2" custScaleX="367319" custScaleY="95879" custLinFactNeighborX="-63591" custLinFactNeighborY="258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FF294C94-EC17-413D-AACA-004C347628A3}" type="pres">
      <dgm:prSet presAssocID="{52C1A2EF-A595-42C4-832F-0CB5F7839F01}" presName="childText" presStyleLbl="lnNode1" presStyleIdx="1" presStyleCnt="2" custScaleX="77507" custScaleY="95879" custLinFactNeighborX="4492" custLinFactNeighborY="25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4AE7AA-DA8F-46AA-B82F-BCB18826D02C}" type="presOf" srcId="{DA802750-EA1B-460C-BD05-E8D12BA5842F}" destId="{FF43CDC0-3E9C-40FD-9B88-7532EB5D2FE7}" srcOrd="0" destOrd="0" presId="urn:microsoft.com/office/officeart/2008/layout/PictureAccentList"/>
    <dgm:cxn modelId="{F997708B-7A99-4940-80BE-119E9A72D92E}" type="presOf" srcId="{D348BA94-ECB1-4F42-97B7-623458544F98}" destId="{7DE7359A-A49F-4D3A-BDA0-8ED31E41398D}" srcOrd="0" destOrd="0" presId="urn:microsoft.com/office/officeart/2008/layout/PictureAccentList"/>
    <dgm:cxn modelId="{7A172EB5-E4C1-4DE3-A0B5-EF2D98943953}" type="presOf" srcId="{8FC8AF12-2CE7-4080-8A71-F9B743EA1F58}" destId="{0C6D0367-4CAC-4E32-A2D7-C160642C7FDE}" srcOrd="0" destOrd="0" presId="urn:microsoft.com/office/officeart/2008/layout/PictureAccentList"/>
    <dgm:cxn modelId="{E98C5EDB-0D65-4643-B55C-85FC466FC2E4}" srcId="{8FC8AF12-2CE7-4080-8A71-F9B743EA1F58}" destId="{D348BA94-ECB1-4F42-97B7-623458544F98}" srcOrd="0" destOrd="0" parTransId="{DA5A1740-6E42-438E-A393-AF8D829DE5D8}" sibTransId="{2EB7C9F0-0F78-436B-BFA5-AB5F6134BE48}"/>
    <dgm:cxn modelId="{EBEDFF7D-A6EC-4391-9716-26CD2BD9FE10}" srcId="{D348BA94-ECB1-4F42-97B7-623458544F98}" destId="{52C1A2EF-A595-42C4-832F-0CB5F7839F01}" srcOrd="1" destOrd="0" parTransId="{F4EF43FB-E0E9-4C6F-B11E-22610DEE7388}" sibTransId="{6AAB0E2C-B92E-4684-B58D-584F5E4EBA69}"/>
    <dgm:cxn modelId="{7DF3FB29-BF79-4C50-A73D-D852813A4D98}" type="presOf" srcId="{52C1A2EF-A595-42C4-832F-0CB5F7839F01}" destId="{FF294C94-EC17-413D-AACA-004C347628A3}" srcOrd="0" destOrd="0" presId="urn:microsoft.com/office/officeart/2008/layout/PictureAccentList"/>
    <dgm:cxn modelId="{1BB83F41-C8D3-4DEF-B499-2688CB6D904B}" srcId="{D348BA94-ECB1-4F42-97B7-623458544F98}" destId="{DA802750-EA1B-460C-BD05-E8D12BA5842F}" srcOrd="0" destOrd="0" parTransId="{306E734D-4EE3-4304-8F09-A628F6952729}" sibTransId="{A279BAD0-7273-4B84-9B58-56EAB2B3C2DC}"/>
    <dgm:cxn modelId="{99682157-E61F-47D6-A96E-00783EE9B951}" type="presParOf" srcId="{0C6D0367-4CAC-4E32-A2D7-C160642C7FDE}" destId="{8D6F34EB-3D39-4528-8AFE-BC536E00CB4B}" srcOrd="0" destOrd="0" presId="urn:microsoft.com/office/officeart/2008/layout/PictureAccentList"/>
    <dgm:cxn modelId="{4F592180-CDC1-4565-9F4A-DD8DDDD5DD31}" type="presParOf" srcId="{8D6F34EB-3D39-4528-8AFE-BC536E00CB4B}" destId="{232DB53A-1BDC-4C91-8714-3B2721696BEB}" srcOrd="0" destOrd="0" presId="urn:microsoft.com/office/officeart/2008/layout/PictureAccentList"/>
    <dgm:cxn modelId="{9F125377-AE34-401E-BCE3-E4A20F646A8C}" type="presParOf" srcId="{232DB53A-1BDC-4C91-8714-3B2721696BEB}" destId="{7DE7359A-A49F-4D3A-BDA0-8ED31E41398D}" srcOrd="0" destOrd="0" presId="urn:microsoft.com/office/officeart/2008/layout/PictureAccentList"/>
    <dgm:cxn modelId="{81B55B6E-0B65-4FB0-B7BA-89660D58C853}" type="presParOf" srcId="{8D6F34EB-3D39-4528-8AFE-BC536E00CB4B}" destId="{AC3CCE5F-846A-4400-A594-D3E8E08489D9}" srcOrd="1" destOrd="0" presId="urn:microsoft.com/office/officeart/2008/layout/PictureAccentList"/>
    <dgm:cxn modelId="{1C22D185-50D4-4D32-A022-2D40E38A9CDA}" type="presParOf" srcId="{AC3CCE5F-846A-4400-A594-D3E8E08489D9}" destId="{F6DEFC37-3CFF-483E-8FB3-8B44093D5F2E}" srcOrd="0" destOrd="0" presId="urn:microsoft.com/office/officeart/2008/layout/PictureAccentList"/>
    <dgm:cxn modelId="{D630EF8A-D170-4D43-ABF1-8E10FA313B2A}" type="presParOf" srcId="{F6DEFC37-3CFF-483E-8FB3-8B44093D5F2E}" destId="{E8AF8754-516D-4DE2-9B81-8CE4809DD04D}" srcOrd="0" destOrd="0" presId="urn:microsoft.com/office/officeart/2008/layout/PictureAccentList"/>
    <dgm:cxn modelId="{64600675-4C72-4C2A-8A79-DDA8F88D90B4}" type="presParOf" srcId="{F6DEFC37-3CFF-483E-8FB3-8B44093D5F2E}" destId="{FF43CDC0-3E9C-40FD-9B88-7532EB5D2FE7}" srcOrd="1" destOrd="0" presId="urn:microsoft.com/office/officeart/2008/layout/PictureAccentList"/>
    <dgm:cxn modelId="{FDDEA981-F0B8-4B2D-81B6-9F9BE6F76A05}" type="presParOf" srcId="{AC3CCE5F-846A-4400-A594-D3E8E08489D9}" destId="{376125BB-E8A7-4305-A0FD-3C22E6F6B4FE}" srcOrd="1" destOrd="0" presId="urn:microsoft.com/office/officeart/2008/layout/PictureAccentList"/>
    <dgm:cxn modelId="{CDA68E12-A93B-42CC-ABC5-EC4EC571736C}" type="presParOf" srcId="{376125BB-E8A7-4305-A0FD-3C22E6F6B4FE}" destId="{83F92405-AA09-4930-BCA6-FF725A0C35F5}" srcOrd="0" destOrd="0" presId="urn:microsoft.com/office/officeart/2008/layout/PictureAccentList"/>
    <dgm:cxn modelId="{45CCC09F-4B26-45C9-A583-360BE242C8F6}" type="presParOf" srcId="{376125BB-E8A7-4305-A0FD-3C22E6F6B4FE}" destId="{FF294C94-EC17-413D-AACA-004C347628A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2796D9-0C00-4E5C-854A-C0D4034F211B}" type="doc">
      <dgm:prSet loTypeId="urn:microsoft.com/office/officeart/2005/8/layout/vList4#1" loCatId="pictur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CBF1D85-42F0-4A4E-A9AE-E460E4C5ACD1}">
      <dgm:prSet phldrT="[Текст]" custT="1"/>
      <dgm:spPr>
        <a:gradFill rotWithShape="0">
          <a:gsLst>
            <a:gs pos="0">
              <a:srgbClr val="B09ACA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 algn="l"/>
          <a:r>
            <a:rPr lang="ru-RU" sz="4000" dirty="0" smtClean="0"/>
            <a:t>25 сайтов кафедр</a:t>
          </a:r>
          <a:endParaRPr lang="ru-RU" sz="4000" dirty="0"/>
        </a:p>
      </dgm:t>
    </dgm:pt>
    <dgm:pt modelId="{65D2B480-B5CD-4650-BFFF-5FE2785042A0}" type="parTrans" cxnId="{17CDF1A0-EE1D-4FA5-B240-F7E609F66410}">
      <dgm:prSet/>
      <dgm:spPr/>
      <dgm:t>
        <a:bodyPr/>
        <a:lstStyle/>
        <a:p>
          <a:endParaRPr lang="ru-RU"/>
        </a:p>
      </dgm:t>
    </dgm:pt>
    <dgm:pt modelId="{1E92FE91-CD1E-4A97-9E94-68AE5FAB7BFA}" type="sibTrans" cxnId="{17CDF1A0-EE1D-4FA5-B240-F7E609F66410}">
      <dgm:prSet/>
      <dgm:spPr/>
      <dgm:t>
        <a:bodyPr/>
        <a:lstStyle/>
        <a:p>
          <a:endParaRPr lang="ru-RU"/>
        </a:p>
      </dgm:t>
    </dgm:pt>
    <dgm:pt modelId="{70666454-B0AC-4165-8B6C-225102132FAF}" type="pres">
      <dgm:prSet presAssocID="{BE2796D9-0C00-4E5C-854A-C0D4034F211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A70DD7-5E31-44A6-BB99-4A3EF3CC22EA}" type="pres">
      <dgm:prSet presAssocID="{2CBF1D85-42F0-4A4E-A9AE-E460E4C5ACD1}" presName="comp" presStyleCnt="0"/>
      <dgm:spPr/>
    </dgm:pt>
    <dgm:pt modelId="{15CE5815-56B7-4CD0-BEB2-563580CA808E}" type="pres">
      <dgm:prSet presAssocID="{2CBF1D85-42F0-4A4E-A9AE-E460E4C5ACD1}" presName="box" presStyleLbl="node1" presStyleIdx="0" presStyleCnt="1" custLinFactNeighborX="-1181" custLinFactNeighborY="-796"/>
      <dgm:spPr/>
      <dgm:t>
        <a:bodyPr/>
        <a:lstStyle/>
        <a:p>
          <a:endParaRPr lang="ru-RU"/>
        </a:p>
      </dgm:t>
    </dgm:pt>
    <dgm:pt modelId="{6434AEAB-B0C5-4FEA-9675-251EB3286F2E}" type="pres">
      <dgm:prSet presAssocID="{2CBF1D85-42F0-4A4E-A9AE-E460E4C5ACD1}" presName="img" presStyleLbl="fgImgPlace1" presStyleIdx="0" presStyleCnt="1" custScaleX="91964" custScaleY="113095" custLinFactX="188393" custLinFactNeighborX="200000" custLinFactNeighborY="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  <dgm:pt modelId="{9C671A47-6A12-45EF-A382-FBD5C0BFDF0C}" type="pres">
      <dgm:prSet presAssocID="{2CBF1D85-42F0-4A4E-A9AE-E460E4C5ACD1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DA1330-A2E7-41F1-AD2C-656920468ADB}" type="presOf" srcId="{BE2796D9-0C00-4E5C-854A-C0D4034F211B}" destId="{70666454-B0AC-4165-8B6C-225102132FAF}" srcOrd="0" destOrd="0" presId="urn:microsoft.com/office/officeart/2005/8/layout/vList4#1"/>
    <dgm:cxn modelId="{A7EE4EA6-8F58-41D0-84B2-219A3290669B}" type="presOf" srcId="{2CBF1D85-42F0-4A4E-A9AE-E460E4C5ACD1}" destId="{9C671A47-6A12-45EF-A382-FBD5C0BFDF0C}" srcOrd="1" destOrd="0" presId="urn:microsoft.com/office/officeart/2005/8/layout/vList4#1"/>
    <dgm:cxn modelId="{8E4005BC-785D-4B4A-B034-1D7B355C6DAC}" type="presOf" srcId="{2CBF1D85-42F0-4A4E-A9AE-E460E4C5ACD1}" destId="{15CE5815-56B7-4CD0-BEB2-563580CA808E}" srcOrd="0" destOrd="0" presId="urn:microsoft.com/office/officeart/2005/8/layout/vList4#1"/>
    <dgm:cxn modelId="{17CDF1A0-EE1D-4FA5-B240-F7E609F66410}" srcId="{BE2796D9-0C00-4E5C-854A-C0D4034F211B}" destId="{2CBF1D85-42F0-4A4E-A9AE-E460E4C5ACD1}" srcOrd="0" destOrd="0" parTransId="{65D2B480-B5CD-4650-BFFF-5FE2785042A0}" sibTransId="{1E92FE91-CD1E-4A97-9E94-68AE5FAB7BFA}"/>
    <dgm:cxn modelId="{0B8A49D5-6D45-4C61-8D97-1B76DAB12196}" type="presParOf" srcId="{70666454-B0AC-4165-8B6C-225102132FAF}" destId="{C7A70DD7-5E31-44A6-BB99-4A3EF3CC22EA}" srcOrd="0" destOrd="0" presId="urn:microsoft.com/office/officeart/2005/8/layout/vList4#1"/>
    <dgm:cxn modelId="{CA154A7B-845D-41C5-9959-8E64F53CA597}" type="presParOf" srcId="{C7A70DD7-5E31-44A6-BB99-4A3EF3CC22EA}" destId="{15CE5815-56B7-4CD0-BEB2-563580CA808E}" srcOrd="0" destOrd="0" presId="urn:microsoft.com/office/officeart/2005/8/layout/vList4#1"/>
    <dgm:cxn modelId="{65C802F2-124B-49B4-9583-473FD88266F4}" type="presParOf" srcId="{C7A70DD7-5E31-44A6-BB99-4A3EF3CC22EA}" destId="{6434AEAB-B0C5-4FEA-9675-251EB3286F2E}" srcOrd="1" destOrd="0" presId="urn:microsoft.com/office/officeart/2005/8/layout/vList4#1"/>
    <dgm:cxn modelId="{C3BA318B-49A4-47C0-806A-019B7DCFE281}" type="presParOf" srcId="{C7A70DD7-5E31-44A6-BB99-4A3EF3CC22EA}" destId="{9C671A47-6A12-45EF-A382-FBD5C0BFDF0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E7359A-A49F-4D3A-BDA0-8ED31E41398D}">
      <dsp:nvSpPr>
        <dsp:cNvPr id="0" name=""/>
        <dsp:cNvSpPr/>
      </dsp:nvSpPr>
      <dsp:spPr>
        <a:xfrm>
          <a:off x="3163" y="712129"/>
          <a:ext cx="8226436" cy="973233"/>
        </a:xfrm>
        <a:prstGeom prst="roundRect">
          <a:avLst>
            <a:gd name="adj" fmla="val 10000"/>
          </a:avLst>
        </a:prstGeom>
        <a:gradFill rotWithShape="0">
          <a:gsLst>
            <a:gs pos="38000">
              <a:schemeClr val="accent1">
                <a:hueOff val="0"/>
                <a:satOff val="0"/>
                <a:lumOff val="0"/>
                <a:alphaOff val="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  <a:satMod val="180000"/>
                <a:lumMod val="70000"/>
              </a:schemeClr>
            </a:gs>
          </a:gsLst>
          <a:lin ang="4680000" scaled="0"/>
        </a:gradFill>
        <a:ln>
          <a:noFill/>
        </a:ln>
        <a:effectLst>
          <a:outerShdw blurRad="7620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</a:rPr>
            <a:t>Система дистанционного обучения «Прометей»</a:t>
          </a:r>
          <a:endParaRPr lang="ru-RU" sz="3200" b="1" kern="1200" dirty="0">
            <a:solidFill>
              <a:schemeClr val="bg1"/>
            </a:solidFill>
          </a:endParaRPr>
        </a:p>
      </dsp:txBody>
      <dsp:txXfrm>
        <a:off x="3163" y="712129"/>
        <a:ext cx="8226436" cy="973233"/>
      </dsp:txXfrm>
    </dsp:sp>
    <dsp:sp modelId="{E8AF8754-516D-4DE2-9B81-8CE4809DD04D}">
      <dsp:nvSpPr>
        <dsp:cNvPr id="0" name=""/>
        <dsp:cNvSpPr/>
      </dsp:nvSpPr>
      <dsp:spPr>
        <a:xfrm>
          <a:off x="0" y="1882208"/>
          <a:ext cx="3572301" cy="97323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>
          <a:outerShdw blurRad="7620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43CDC0-3E9C-40FD-9B88-7532EB5D2FE7}">
      <dsp:nvSpPr>
        <dsp:cNvPr id="0" name=""/>
        <dsp:cNvSpPr/>
      </dsp:nvSpPr>
      <dsp:spPr>
        <a:xfrm>
          <a:off x="3583818" y="1929337"/>
          <a:ext cx="4616402" cy="878975"/>
        </a:xfrm>
        <a:prstGeom prst="roundRect">
          <a:avLst>
            <a:gd name="adj" fmla="val 16670"/>
          </a:avLst>
        </a:prstGeom>
        <a:gradFill rotWithShape="0">
          <a:gsLst>
            <a:gs pos="38000">
              <a:schemeClr val="accent1">
                <a:hueOff val="0"/>
                <a:satOff val="0"/>
                <a:lumOff val="0"/>
                <a:alphaOff val="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  <a:satMod val="180000"/>
                <a:lumMod val="70000"/>
              </a:schemeClr>
            </a:gs>
          </a:gsLst>
          <a:lin ang="4680000" scaled="0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Сервер заочного обучения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edu.omgtu.ru:8000</a:t>
          </a:r>
          <a:endParaRPr lang="ru-RU" sz="18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3583818" y="1929337"/>
        <a:ext cx="4616402" cy="878975"/>
      </dsp:txXfrm>
    </dsp:sp>
    <dsp:sp modelId="{83F92405-AA09-4930-BCA6-FF725A0C35F5}">
      <dsp:nvSpPr>
        <dsp:cNvPr id="0" name=""/>
        <dsp:cNvSpPr/>
      </dsp:nvSpPr>
      <dsp:spPr>
        <a:xfrm>
          <a:off x="0" y="2982030"/>
          <a:ext cx="3574870" cy="93312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7620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294C94-EC17-413D-AACA-004C347628A3}">
      <dsp:nvSpPr>
        <dsp:cNvPr id="0" name=""/>
        <dsp:cNvSpPr/>
      </dsp:nvSpPr>
      <dsp:spPr>
        <a:xfrm>
          <a:off x="3591928" y="2982030"/>
          <a:ext cx="4588518" cy="933126"/>
        </a:xfrm>
        <a:prstGeom prst="roundRect">
          <a:avLst>
            <a:gd name="adj" fmla="val 16670"/>
          </a:avLst>
        </a:prstGeom>
        <a:gradFill rotWithShape="0">
          <a:gsLst>
            <a:gs pos="38000">
              <a:schemeClr val="accent1">
                <a:hueOff val="0"/>
                <a:satOff val="0"/>
                <a:lumOff val="0"/>
                <a:alphaOff val="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  <a:satMod val="180000"/>
                <a:lumMod val="70000"/>
              </a:schemeClr>
            </a:gs>
          </a:gsLst>
          <a:lin ang="4680000" scaled="0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Сервер очного обучения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edu</a:t>
          </a:r>
          <a:r>
            <a:rPr lang="ru-RU" sz="1800" kern="1200" dirty="0" smtClean="0"/>
            <a:t>2</a:t>
          </a:r>
          <a:r>
            <a:rPr lang="en-US" sz="1800" kern="1200" dirty="0" smtClean="0"/>
            <a:t>.omgtu.ru:8000</a:t>
          </a:r>
          <a:endParaRPr lang="ru-RU" sz="1700" kern="1200" dirty="0"/>
        </a:p>
      </dsp:txBody>
      <dsp:txXfrm>
        <a:off x="3591928" y="2982030"/>
        <a:ext cx="4588518" cy="93312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CE5815-56B7-4CD0-BEB2-563580CA808E}">
      <dsp:nvSpPr>
        <dsp:cNvPr id="0" name=""/>
        <dsp:cNvSpPr/>
      </dsp:nvSpPr>
      <dsp:spPr>
        <a:xfrm>
          <a:off x="0" y="0"/>
          <a:ext cx="8064896" cy="151216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09ACA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4680000" scaled="0"/>
        </a:gradFill>
        <a:ln>
          <a:noFill/>
        </a:ln>
        <a:effectLst>
          <a:outerShdw blurRad="7620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25 сайтов кафедр</a:t>
          </a:r>
          <a:endParaRPr lang="ru-RU" sz="4000" kern="1200" dirty="0"/>
        </a:p>
      </dsp:txBody>
      <dsp:txXfrm>
        <a:off x="1764196" y="0"/>
        <a:ext cx="6300700" cy="1512168"/>
      </dsp:txXfrm>
    </dsp:sp>
    <dsp:sp modelId="{6434AEAB-B0C5-4FEA-9675-251EB3286F2E}">
      <dsp:nvSpPr>
        <dsp:cNvPr id="0" name=""/>
        <dsp:cNvSpPr/>
      </dsp:nvSpPr>
      <dsp:spPr>
        <a:xfrm>
          <a:off x="6480724" y="72009"/>
          <a:ext cx="1483360" cy="13681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>
          <a:outerShdw blurRad="7620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5047" y="0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8DABF-89A1-4FE6-934A-6106E2EB1B4A}" type="datetimeFigureOut">
              <a:rPr lang="ru-RU" smtClean="0"/>
              <a:pPr/>
              <a:t>02.07.2013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8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5047" y="9425568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C20FF-F862-4AC4-BBAB-82EFD4B8ED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5406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8816" y="4713646"/>
            <a:ext cx="5428949" cy="446383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xmlns="" val="1348838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3086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5466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 smtClean="0"/>
              <a:t>ЭБС «АРБУЗ» зарегистрирована как интеллектуальная собственность ОмГТУ и в 2011 году формировалась как университетская ЭБС.</a:t>
            </a:r>
          </a:p>
          <a:p>
            <a:r>
              <a:rPr lang="ru-RU" dirty="0" smtClean="0"/>
              <a:t>Система реализует единую точку</a:t>
            </a:r>
            <a:r>
              <a:rPr lang="ru-RU" baseline="0" dirty="0" smtClean="0"/>
              <a:t> доступа к образовательным ресурсам омского региона.</a:t>
            </a:r>
            <a:endParaRPr lang="ru-RU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ru-RU" dirty="0" smtClean="0"/>
              <a:t>Важным является единство</a:t>
            </a:r>
            <a:r>
              <a:rPr lang="ru-RU" baseline="0" dirty="0" smtClean="0"/>
              <a:t> программной платформы всех вузовских библиотек г. Омска –  система автоматизации библиотек «ИРБИС»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настоящее время формируется контент ЭБС на основании договоров с правообладателями.</a:t>
            </a:r>
          </a:p>
          <a:p>
            <a:r>
              <a:rPr lang="ru-RU" dirty="0" smtClean="0"/>
              <a:t>Каждая</a:t>
            </a:r>
            <a:r>
              <a:rPr lang="ru-RU" baseline="0" dirty="0" smtClean="0"/>
              <a:t> организация-партнер предоставляет ОмГТУ неисключительные права на обеспечение доступа к своим ресурсам других организаций-партнеров, при этом получает права на ресурсы организаций-партнеров по ЭБС «АРБУЗ»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66463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 smtClean="0"/>
              <a:t>Сегодня АРБУЗ имеет несколько векторов развития: </a:t>
            </a:r>
          </a:p>
          <a:p>
            <a:r>
              <a:rPr lang="ru-RU" dirty="0" smtClean="0"/>
              <a:t>как ЭБС ОмГТУ и как региональная электронно-библиотечная система;</a:t>
            </a:r>
          </a:p>
          <a:p>
            <a:r>
              <a:rPr lang="ru-RU" dirty="0" smtClean="0"/>
              <a:t>как платформа для построения</a:t>
            </a:r>
            <a:r>
              <a:rPr lang="ru-RU" baseline="0" dirty="0" smtClean="0"/>
              <a:t> высокотехнологичных решений в информационно-библиотечных сводно-распределенных средах.</a:t>
            </a:r>
          </a:p>
          <a:p>
            <a:r>
              <a:rPr lang="ru-RU" dirty="0" smtClean="0"/>
              <a:t>За счет слиянии </a:t>
            </a:r>
            <a:r>
              <a:rPr lang="ru-RU" dirty="0" err="1" smtClean="0"/>
              <a:t>контентов</a:t>
            </a:r>
            <a:r>
              <a:rPr lang="ru-RU" dirty="0" smtClean="0"/>
              <a:t> вузов  суммарный объем ЭБС АРБУЗ постоянно увеличивается.</a:t>
            </a:r>
          </a:p>
          <a:p>
            <a:r>
              <a:rPr lang="ru-RU" dirty="0" smtClean="0"/>
              <a:t>Необходимо отметить, что даже те вузы, для которых вначале присоединение носило формальный характер, начали сегодня активно переводить издания своего вуза в электронный формат, вести лицензионно-договорную работу</a:t>
            </a:r>
            <a:r>
              <a:rPr lang="ru-RU" b="1" dirty="0" smtClean="0"/>
              <a:t>.</a:t>
            </a:r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5466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8614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45047" y="9425568"/>
            <a:ext cx="2941532" cy="496173"/>
          </a:xfrm>
          <a:prstGeom prst="rect">
            <a:avLst/>
          </a:prstGeom>
        </p:spPr>
        <p:txBody>
          <a:bodyPr/>
          <a:lstStyle/>
          <a:p>
            <a:fld id="{B14D3120-874A-49DB-AADF-7243E3DB382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921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ЦИТиС</a:t>
            </a:r>
            <a:r>
              <a:rPr lang="ru-RU" dirty="0" smtClean="0"/>
              <a:t> - «Центр информационных технологий и систем органов исполнительной власти». Регистрирует информационные карты алгоритмов и программ</a:t>
            </a:r>
          </a:p>
          <a:p>
            <a:r>
              <a:rPr lang="ru-RU" sz="1200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ФИПС – федеральный институт промышленной</a:t>
            </a:r>
            <a:r>
              <a:rPr lang="ru-RU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собственности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9216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45047" y="9425568"/>
            <a:ext cx="2941532" cy="496173"/>
          </a:xfrm>
          <a:prstGeom prst="rect">
            <a:avLst/>
          </a:prstGeom>
        </p:spPr>
        <p:txBody>
          <a:bodyPr/>
          <a:lstStyle/>
          <a:p>
            <a:fld id="{B14D3120-874A-49DB-AADF-7243E3DB382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8597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714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486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0905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3684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07981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54440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0925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2202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7688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32781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6176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6420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4864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5043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327815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5756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77196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66063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90593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5756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75722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06691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202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4864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64517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5883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486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504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ru-RU" sz="1000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Подключение УЛК и общежитий, за исключением УЛК и общежитий расположенных на ул. </a:t>
            </a:r>
            <a:r>
              <a:rPr lang="ru-RU" sz="1000" kern="12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Долгирева</a:t>
            </a:r>
            <a:r>
              <a:rPr lang="ru-RU" sz="1000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, осуществлено по кольцу, что сводит к минимуму перерывы в связи в случае аварии одного из узлов. УЛК  ул. </a:t>
            </a:r>
            <a:r>
              <a:rPr lang="ru-RU" sz="1000" kern="12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Долгирева</a:t>
            </a:r>
            <a:r>
              <a:rPr lang="ru-RU" sz="1000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и  </a:t>
            </a:r>
            <a:r>
              <a:rPr lang="ru-RU" sz="1000" kern="12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ул.Нефтезаводской</a:t>
            </a:r>
            <a:r>
              <a:rPr lang="ru-RU" sz="1000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подключены через </a:t>
            </a:r>
            <a:r>
              <a:rPr lang="en-US" sz="1000" kern="12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Vlan</a:t>
            </a:r>
            <a:r>
              <a:rPr lang="en-US" sz="1000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1000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с привлечением внешнего поставщика услуг, резервным каналом для УЛК на ул. </a:t>
            </a:r>
            <a:r>
              <a:rPr lang="ru-RU" sz="1000" kern="12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Долгирева</a:t>
            </a:r>
            <a:r>
              <a:rPr lang="ru-RU" sz="1000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является постоянно включенный радиоканал.</a:t>
            </a:r>
            <a:endParaRPr lang="en-US" sz="1000" kern="1200" dirty="0" smtClean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10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148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76964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9D4B1F6-26EF-4FBD-87DE-C6237E7AEE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F732C37-09E8-4BE0-8FA5-DC0D408AE5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1C743BE-0524-4199-BA0C-1DC83BDC25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noProof="0" smtClean="0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6C37D-E060-4E4F-9A21-E07A171133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255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23825"/>
            <a:ext cx="7162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C1778789-C328-4368-8179-D95B6E4D4A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1261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E427A-5BDA-47DD-9EC7-1C0D98D7DC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6779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pPr>
              <a:defRPr/>
            </a:pPr>
            <a:fld id="{D544E22A-3ED8-4FD4-BF86-DA4E23ED53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F2431564-834E-469D-A278-DDD30C7351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0255853-A14D-4954-93A4-1A00E0D6FF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723F311-042D-402F-89B4-5438950A9B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pPr>
              <a:defRPr/>
            </a:pPr>
            <a:fld id="{5A00061C-802D-4693-B6CE-9A43EA86B4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62477C6-67CD-4741-B090-8ED00C9A67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3D5069B-05C2-4D1B-894A-90D8A642D5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96D390B-60BE-4469-8C21-4918DB4656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140000"/>
                <a:lumMod val="120000"/>
              </a:schemeClr>
            </a:gs>
            <a:gs pos="100000">
              <a:schemeClr val="bg2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6" cstate="email">
            <a:lum bright="-38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85C530-4EAB-4AAC-B5C5-F7F12C3223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4" r:id="rId12"/>
    <p:sldLayoutId id="2147484535" r:id="rId13"/>
    <p:sldLayoutId id="2147484536" r:id="rId14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2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 rot="-900000">
            <a:off x="734533" y="4032157"/>
            <a:ext cx="5985159" cy="16061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Инновационные образовательные технологии в </a:t>
            </a:r>
            <a:r>
              <a:rPr lang="ru-RU" sz="4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ОмГТУ</a:t>
            </a:r>
            <a:endParaRPr lang="ru-RU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1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-4501008" y="7605464"/>
            <a:ext cx="1674184" cy="648072"/>
            <a:chOff x="-2772816" y="1628800"/>
            <a:chExt cx="2232248" cy="86409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-2772816" y="1628800"/>
              <a:ext cx="2232248" cy="86409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pic>
          <p:nvPicPr>
            <p:cNvPr id="10" name="Picture 2" descr="C:\Users\solomin\Downloads\logo OmGTU wb go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700808" y="1700808"/>
              <a:ext cx="2088232" cy="7424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031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1577975" y="215900"/>
            <a:ext cx="7302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  <a:p>
            <a:pPr algn="ctr" eaLnBrk="0" hangingPunct="0"/>
            <a:r>
              <a:rPr lang="ru-RU" sz="2000" i="1">
                <a:solidFill>
                  <a:srgbClr val="BFBFBF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</a:p>
          <a:p>
            <a:pPr algn="ctr" eaLnBrk="0" hangingPunct="0">
              <a:buFontTx/>
              <a:buAutoNum type="arabicPeriod"/>
            </a:pPr>
            <a:endParaRPr lang="en-GB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</p:txBody>
      </p:sp>
      <p:sp>
        <p:nvSpPr>
          <p:cNvPr id="33795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>
                <a:solidFill>
                  <a:srgbClr val="3399FF"/>
                </a:solidFill>
              </a:rPr>
              <a:t>www.omgtu.ru </a:t>
            </a:r>
            <a:endParaRPr lang="ru-RU" sz="1200">
              <a:solidFill>
                <a:srgbClr val="3399FF"/>
              </a:solidFill>
            </a:endParaRPr>
          </a:p>
        </p:txBody>
      </p:sp>
      <p:sp>
        <p:nvSpPr>
          <p:cNvPr id="14347" name="TextBox 5"/>
          <p:cNvSpPr txBox="1">
            <a:spLocks noChangeArrowheads="1"/>
          </p:cNvSpPr>
          <p:nvPr/>
        </p:nvSpPr>
        <p:spPr bwMode="auto">
          <a:xfrm>
            <a:off x="2267744" y="296863"/>
            <a:ext cx="65174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3200" b="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Инновационно-образовательный</a:t>
            </a:r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ресурсный центр «Сварка в строительстве»</a:t>
            </a:r>
          </a:p>
        </p:txBody>
      </p:sp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477159"/>
            <a:ext cx="21276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477159"/>
            <a:ext cx="4830969" cy="275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1577975" y="215900"/>
            <a:ext cx="7302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  <a:p>
            <a:pPr algn="ctr" eaLnBrk="0" hangingPunct="0"/>
            <a:r>
              <a:rPr lang="ru-RU" sz="2000" i="1">
                <a:solidFill>
                  <a:srgbClr val="BFBFBF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</a:p>
          <a:p>
            <a:pPr algn="ctr" eaLnBrk="0" hangingPunct="0">
              <a:buFontTx/>
              <a:buAutoNum type="arabicPeriod"/>
            </a:pPr>
            <a:endParaRPr lang="en-GB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</p:txBody>
      </p:sp>
      <p:sp>
        <p:nvSpPr>
          <p:cNvPr id="33795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>
                <a:solidFill>
                  <a:srgbClr val="3399FF"/>
                </a:solidFill>
              </a:rPr>
              <a:t>www.omgtu.ru </a:t>
            </a:r>
            <a:endParaRPr lang="ru-RU" sz="1200">
              <a:solidFill>
                <a:srgbClr val="3399FF"/>
              </a:solidFill>
            </a:endParaRPr>
          </a:p>
        </p:txBody>
      </p:sp>
      <p:sp>
        <p:nvSpPr>
          <p:cNvPr id="14347" name="TextBox 5"/>
          <p:cNvSpPr txBox="1">
            <a:spLocks noChangeArrowheads="1"/>
          </p:cNvSpPr>
          <p:nvPr/>
        </p:nvSpPr>
        <p:spPr bwMode="auto">
          <a:xfrm>
            <a:off x="2267744" y="296863"/>
            <a:ext cx="65174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Инженерный центр технологий, </a:t>
            </a:r>
          </a:p>
          <a:p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оборудования, материалов (ИЦТОМ) </a:t>
            </a:r>
          </a:p>
        </p:txBody>
      </p:sp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1" y="2206833"/>
            <a:ext cx="2232248" cy="178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192431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5" y="4136647"/>
            <a:ext cx="2304256" cy="174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C:\Documents and Settings\User\Мои документы\Downloads\3d_img_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59" y="4136647"/>
            <a:ext cx="2196854" cy="17281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1577975" y="215900"/>
            <a:ext cx="7302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  <a:p>
            <a:pPr algn="ctr" eaLnBrk="0" hangingPunct="0"/>
            <a:r>
              <a:rPr lang="ru-RU" sz="2000" i="1">
                <a:solidFill>
                  <a:srgbClr val="BFBFBF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</a:p>
          <a:p>
            <a:pPr algn="ctr" eaLnBrk="0" hangingPunct="0">
              <a:buFontTx/>
              <a:buAutoNum type="arabicPeriod"/>
            </a:pPr>
            <a:endParaRPr lang="en-GB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</p:txBody>
      </p:sp>
      <p:sp>
        <p:nvSpPr>
          <p:cNvPr id="33795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>
                <a:solidFill>
                  <a:srgbClr val="3399FF"/>
                </a:solidFill>
              </a:rPr>
              <a:t>www.omgtu.ru </a:t>
            </a:r>
            <a:endParaRPr lang="ru-RU" sz="1200">
              <a:solidFill>
                <a:srgbClr val="3399FF"/>
              </a:solidFill>
            </a:endParaRPr>
          </a:p>
        </p:txBody>
      </p:sp>
      <p:sp>
        <p:nvSpPr>
          <p:cNvPr id="14347" name="TextBox 5"/>
          <p:cNvSpPr txBox="1">
            <a:spLocks noChangeArrowheads="1"/>
          </p:cNvSpPr>
          <p:nvPr/>
        </p:nvSpPr>
        <p:spPr bwMode="auto">
          <a:xfrm>
            <a:off x="2267744" y="296863"/>
            <a:ext cx="65174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Научно-образовательный </a:t>
            </a:r>
          </a:p>
          <a:p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ресурсный центр энергосбережения </a:t>
            </a:r>
          </a:p>
        </p:txBody>
      </p:sp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658" y="2492896"/>
            <a:ext cx="4315136" cy="299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9145" y="2492896"/>
            <a:ext cx="375530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1577975" y="215900"/>
            <a:ext cx="7302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  <a:p>
            <a:pPr algn="ctr" eaLnBrk="0" hangingPunct="0"/>
            <a:r>
              <a:rPr lang="ru-RU" sz="2000" i="1">
                <a:solidFill>
                  <a:srgbClr val="BFBFBF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</a:p>
          <a:p>
            <a:pPr algn="ctr" eaLnBrk="0" hangingPunct="0">
              <a:buFontTx/>
              <a:buAutoNum type="arabicPeriod"/>
            </a:pPr>
            <a:endParaRPr lang="en-GB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</p:txBody>
      </p:sp>
      <p:sp>
        <p:nvSpPr>
          <p:cNvPr id="33795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  <p:sp>
        <p:nvSpPr>
          <p:cNvPr id="14347" name="TextBox 5"/>
          <p:cNvSpPr txBox="1">
            <a:spLocks noChangeArrowheads="1"/>
          </p:cNvSpPr>
          <p:nvPr/>
        </p:nvSpPr>
        <p:spPr bwMode="auto">
          <a:xfrm>
            <a:off x="2267744" y="296863"/>
            <a:ext cx="65174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Станция технического обслуживания </a:t>
            </a:r>
          </a:p>
          <a:p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автомобилей (СТОА) </a:t>
            </a:r>
          </a:p>
        </p:txBody>
      </p:sp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276872"/>
            <a:ext cx="5424037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925" y="2276872"/>
            <a:ext cx="2478531" cy="147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2481" y="3861048"/>
            <a:ext cx="249397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3240" y="47526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Задачи электронной образовательной среды </a:t>
            </a:r>
          </a:p>
          <a:p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базе ресурсных центров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916832"/>
            <a:ext cx="83164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AutoNum type="arabicPeriod"/>
            </a:pPr>
            <a:r>
              <a:rPr lang="ru-RU" sz="2400" dirty="0" smtClean="0"/>
              <a:t>Повысить качество заочного и очного форм образования  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AutoNum type="arabicPeriod"/>
            </a:pPr>
            <a:r>
              <a:rPr lang="ru-RU" sz="2400" dirty="0" smtClean="0"/>
              <a:t>Повысить производительность труда преподавателей  за счет снижения аудиторной нагрузки 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AutoNum type="arabicPeriod"/>
            </a:pPr>
            <a:r>
              <a:rPr lang="ru-RU" sz="2400" dirty="0" smtClean="0"/>
              <a:t>Обеспечить доступность технического образования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AutoNum type="arabicPeriod"/>
            </a:pPr>
            <a:r>
              <a:rPr lang="ru-RU" sz="2400" dirty="0" smtClean="0"/>
              <a:t>Создать образовательные программы технического профиля в дистанционной форме   </a:t>
            </a:r>
          </a:p>
          <a:p>
            <a:endParaRPr lang="ru-RU" dirty="0"/>
          </a:p>
        </p:txBody>
      </p:sp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559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-27384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Дистанционные образовательные технологии </a:t>
            </a:r>
            <a:r>
              <a:rPr lang="ru-RU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ОмГТУ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1844824"/>
            <a:ext cx="5544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ru-RU" sz="2000" dirty="0" smtClean="0"/>
              <a:t>Телекоммуникационное обеспечение</a:t>
            </a:r>
          </a:p>
          <a:p>
            <a:pPr marL="342900" lvl="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ru-RU" sz="2000" dirty="0" smtClean="0"/>
              <a:t>Электронные образовательные ресурсы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ru-RU" sz="2000" dirty="0" smtClean="0"/>
              <a:t>Электронный </a:t>
            </a:r>
            <a:r>
              <a:rPr lang="ru-RU" sz="2000" dirty="0" err="1" smtClean="0"/>
              <a:t>контент</a:t>
            </a:r>
            <a:endParaRPr lang="ru-RU" sz="2000" dirty="0" smtClean="0"/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ru-RU" sz="2000" dirty="0" smtClean="0"/>
              <a:t>Оснащение аудиторного фонда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ru-RU" sz="2000" dirty="0" smtClean="0"/>
              <a:t>Кадровое обеспечение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ru-RU" sz="2000" dirty="0" smtClean="0"/>
              <a:t>Нормативно-правовое обеспечение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ru-RU" sz="2000" dirty="0" smtClean="0"/>
              <a:t>Олимпиады студентов и школьников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ru-RU" sz="2000" dirty="0" smtClean="0"/>
              <a:t>Обучение и использование ДОТ</a:t>
            </a:r>
            <a:endParaRPr lang="ru-RU" sz="2000" dirty="0"/>
          </a:p>
        </p:txBody>
      </p:sp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559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Телекоммуникационное обеспечение</a:t>
            </a:r>
            <a:endParaRPr lang="ru-RU" sz="4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649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хема_2012_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71017" y="1035224"/>
            <a:ext cx="5173439" cy="58227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948" y="1035224"/>
            <a:ext cx="39370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latin typeface="+mn-lt"/>
              </a:rPr>
              <a:t>Внешняя маршрутизация осуществляется </a:t>
            </a:r>
            <a:r>
              <a:rPr lang="en-US" sz="1400" dirty="0">
                <a:latin typeface="+mn-lt"/>
              </a:rPr>
              <a:t>Cisco</a:t>
            </a:r>
            <a:r>
              <a:rPr lang="ru-RU" sz="1400" dirty="0">
                <a:latin typeface="+mn-lt"/>
              </a:rPr>
              <a:t> 3945</a:t>
            </a:r>
            <a:r>
              <a:rPr lang="ru-RU" sz="1400" dirty="0" smtClean="0">
                <a:latin typeface="+mn-lt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sz="1400" dirty="0" smtClean="0">
                <a:latin typeface="+mn-lt"/>
              </a:rPr>
              <a:t>В </a:t>
            </a:r>
            <a:r>
              <a:rPr lang="ru-RU" sz="1400" dirty="0">
                <a:latin typeface="+mn-lt"/>
              </a:rPr>
              <a:t>настоящее время работает 4 гигабитных порта</a:t>
            </a:r>
            <a:r>
              <a:rPr lang="ru-RU" sz="1400" dirty="0" smtClean="0">
                <a:latin typeface="+mn-lt"/>
              </a:rPr>
              <a:t>.</a:t>
            </a:r>
            <a:endParaRPr lang="en-US" sz="1400" dirty="0" smtClean="0">
              <a:latin typeface="+mn-lt"/>
            </a:endParaRPr>
          </a:p>
          <a:p>
            <a:pPr>
              <a:lnSpc>
                <a:spcPct val="80000"/>
              </a:lnSpc>
            </a:pPr>
            <a:endParaRPr lang="ru-RU" sz="1400" dirty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ru-RU" sz="1400" dirty="0">
                <a:latin typeface="+mn-lt"/>
              </a:rPr>
              <a:t>	Внутренний коммутатор третьего уровня </a:t>
            </a:r>
            <a:r>
              <a:rPr lang="en-US" sz="1400" dirty="0">
                <a:latin typeface="+mn-lt"/>
              </a:rPr>
              <a:t>Cisco</a:t>
            </a:r>
            <a:r>
              <a:rPr lang="ru-RU" sz="1400" dirty="0">
                <a:latin typeface="+mn-lt"/>
              </a:rPr>
              <a:t> 4503</a:t>
            </a:r>
            <a:r>
              <a:rPr lang="ru-RU" sz="1400" dirty="0" smtClean="0">
                <a:latin typeface="+mn-lt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sz="1400" dirty="0" smtClean="0">
                <a:latin typeface="+mn-lt"/>
              </a:rPr>
              <a:t>В </a:t>
            </a:r>
            <a:r>
              <a:rPr lang="ru-RU" sz="1400" dirty="0">
                <a:latin typeface="+mn-lt"/>
              </a:rPr>
              <a:t>настоящее время работает  92 гигабитных порта, из них 20 полной скорости, 24 порта блоками по 4, 48 портов блоками по 8. Коммутаторы второго уровня всех корпусов соединены с этим коммутатором</a:t>
            </a:r>
            <a:r>
              <a:rPr lang="ru-RU" sz="1400" dirty="0" smtClean="0">
                <a:latin typeface="+mn-lt"/>
              </a:rPr>
              <a:t>.</a:t>
            </a:r>
            <a:endParaRPr lang="en-US" sz="1400" dirty="0" smtClean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ru-RU" sz="1400" dirty="0">
                <a:latin typeface="+mn-lt"/>
              </a:rPr>
              <a:t>П</a:t>
            </a:r>
            <a:r>
              <a:rPr lang="ru-RU" sz="1400" dirty="0" smtClean="0">
                <a:latin typeface="+mn-lt"/>
              </a:rPr>
              <a:t>одключение </a:t>
            </a:r>
            <a:r>
              <a:rPr lang="ru-RU" sz="1400" dirty="0">
                <a:latin typeface="+mn-lt"/>
              </a:rPr>
              <a:t>УЛК и общежитий, за исключением УЛК и общежитий расположенных на ул. </a:t>
            </a:r>
            <a:r>
              <a:rPr lang="ru-RU" sz="1400" dirty="0" err="1">
                <a:latin typeface="+mn-lt"/>
              </a:rPr>
              <a:t>Долгирева</a:t>
            </a:r>
            <a:r>
              <a:rPr lang="ru-RU" sz="1400" dirty="0">
                <a:latin typeface="+mn-lt"/>
              </a:rPr>
              <a:t>, осуществлено по кольцу, что сводит к минимуму перерывы в связи в случае аварии одного из узлов. УЛК  ул. </a:t>
            </a:r>
            <a:r>
              <a:rPr lang="ru-RU" sz="1400" dirty="0" err="1">
                <a:latin typeface="+mn-lt"/>
              </a:rPr>
              <a:t>Долгирева</a:t>
            </a:r>
            <a:r>
              <a:rPr lang="ru-RU" sz="1400" dirty="0">
                <a:latin typeface="+mn-lt"/>
              </a:rPr>
              <a:t> и  </a:t>
            </a:r>
            <a:r>
              <a:rPr lang="ru-RU" sz="1400" dirty="0" err="1">
                <a:latin typeface="+mn-lt"/>
              </a:rPr>
              <a:t>ул.Нефтезаводской</a:t>
            </a:r>
            <a:r>
              <a:rPr lang="ru-RU" sz="1400" dirty="0">
                <a:latin typeface="+mn-lt"/>
              </a:rPr>
              <a:t> подключены через </a:t>
            </a:r>
            <a:r>
              <a:rPr lang="en-US" sz="1400" dirty="0" err="1">
                <a:latin typeface="+mn-lt"/>
              </a:rPr>
              <a:t>Vlan</a:t>
            </a:r>
            <a:r>
              <a:rPr lang="en-US" sz="1400" dirty="0">
                <a:latin typeface="+mn-lt"/>
              </a:rPr>
              <a:t> </a:t>
            </a:r>
            <a:r>
              <a:rPr lang="ru-RU" sz="1400" dirty="0">
                <a:latin typeface="+mn-lt"/>
              </a:rPr>
              <a:t>с привлечением внешнего поставщика услуг, резервным каналом для УЛК на ул. </a:t>
            </a:r>
            <a:r>
              <a:rPr lang="ru-RU" sz="1400" dirty="0" err="1">
                <a:latin typeface="+mn-lt"/>
              </a:rPr>
              <a:t>Долгирева</a:t>
            </a:r>
            <a:r>
              <a:rPr lang="ru-RU" sz="1400" dirty="0">
                <a:latin typeface="+mn-lt"/>
              </a:rPr>
              <a:t> является постоянно включенный радиоканал.</a:t>
            </a:r>
            <a:endParaRPr lang="en-US" sz="1400" dirty="0" smtClean="0">
              <a:latin typeface="+mn-lt"/>
            </a:endParaRPr>
          </a:p>
          <a:p>
            <a:pPr>
              <a:lnSpc>
                <a:spcPct val="80000"/>
              </a:lnSpc>
            </a:pPr>
            <a:endParaRPr lang="en-US" sz="1400" dirty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ru-RU" sz="1400" dirty="0">
                <a:latin typeface="+mn-lt"/>
              </a:rPr>
              <a:t>	Коммутаторы третьего уровня для видеонаблюдения (отдельная физическая сеть).</a:t>
            </a:r>
            <a:endParaRPr lang="en-US" sz="1400" dirty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latin typeface="+mn-lt"/>
              </a:rPr>
              <a:t>DGS</a:t>
            </a:r>
            <a:r>
              <a:rPr lang="ru-RU" sz="1400" dirty="0">
                <a:latin typeface="+mn-lt"/>
              </a:rPr>
              <a:t>-3610-26. Имеет 24 гигабитных порта. </a:t>
            </a:r>
            <a:endParaRPr lang="ru-RU" sz="1400" dirty="0" smtClean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ru-RU" sz="1400" dirty="0" smtClean="0">
                <a:latin typeface="+mn-lt"/>
              </a:rPr>
              <a:t>Коммутаторы </a:t>
            </a:r>
            <a:r>
              <a:rPr lang="en-US" sz="1400" dirty="0" err="1">
                <a:latin typeface="+mn-lt"/>
              </a:rPr>
              <a:t>PoE</a:t>
            </a:r>
            <a:r>
              <a:rPr lang="en-US" sz="1400" dirty="0">
                <a:latin typeface="+mn-lt"/>
              </a:rPr>
              <a:t> </a:t>
            </a:r>
            <a:r>
              <a:rPr lang="ru-RU" sz="1400" dirty="0">
                <a:latin typeface="+mn-lt"/>
              </a:rPr>
              <a:t>2 уровня всех корпусов соединены с этим коммутатором.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7744" y="188640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Телекоммуникационная структура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814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344" y="1386957"/>
            <a:ext cx="3575212" cy="2380489"/>
          </a:xfrm>
          <a:prstGeom prst="rect">
            <a:avLst/>
          </a:prstGeom>
          <a:noFill/>
        </p:spPr>
      </p:pic>
      <p:pic>
        <p:nvPicPr>
          <p:cNvPr id="6" name="Picture 9" descr="1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820" y="4106398"/>
            <a:ext cx="3581722" cy="2384872"/>
          </a:xfrm>
          <a:prstGeom prst="rect">
            <a:avLst/>
          </a:prstGeom>
        </p:spPr>
      </p:pic>
      <p:pic>
        <p:nvPicPr>
          <p:cNvPr id="7" name="Picture 8" descr="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51920" y="1351592"/>
            <a:ext cx="2239218" cy="5472831"/>
          </a:xfrm>
          <a:prstGeom prst="rect">
            <a:avLst/>
          </a:prstGeom>
        </p:spPr>
      </p:pic>
      <p:sp>
        <p:nvSpPr>
          <p:cNvPr id="8" name="Rectangle 7"/>
          <p:cNvSpPr txBox="1">
            <a:spLocks/>
          </p:cNvSpPr>
          <p:nvPr/>
        </p:nvSpPr>
        <p:spPr bwMode="auto">
          <a:xfrm>
            <a:off x="6225563" y="980728"/>
            <a:ext cx="2918437" cy="4783138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3152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97280" indent="-32004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2024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46888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sz="1600" dirty="0" smtClean="0">
                <a:effectLst/>
              </a:rPr>
              <a:t>Не считая серверов подразделений, в ЦОД ОмГТУ размещены: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20</a:t>
            </a:r>
            <a:r>
              <a:rPr lang="ru-RU" sz="1600" dirty="0" smtClean="0">
                <a:effectLst/>
              </a:rPr>
              <a:t> физических серверов с различными ОС для нужд ОмГТУ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5</a:t>
            </a:r>
            <a:r>
              <a:rPr lang="ru-RU" sz="1600" dirty="0" smtClean="0">
                <a:effectLst/>
              </a:rPr>
              <a:t> серверов для виртуальных машин, на которых находятся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20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 виртуальных серверов</a:t>
            </a:r>
            <a:r>
              <a:rPr lang="ru-RU" sz="1600" dirty="0" smtClean="0">
                <a:effectLst/>
              </a:rPr>
              <a:t>. Химические источники тока позволяют выполнять поставленные задачи при отсутствии электроснабжения до 4,5 часов.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600" dirty="0" smtClean="0">
                <a:effectLst/>
              </a:rPr>
              <a:t>Подготовлены документы на приобретение и монтаж электрогенератора, который обеспечит независимое резервное электропитание.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600" dirty="0" smtClean="0">
                <a:effectLst/>
              </a:rPr>
              <a:t> Проведен комплекс мероприятий по поддержанию заданных климатических параметров.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7744" y="188640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Серверы ОмГТУ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10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674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4624"/>
            <a:ext cx="7772400" cy="70291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Вычислительный кластер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1305342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+mn-lt"/>
              </a:rPr>
              <a:t>Для научных работников и студентов ОмГТУ существует возможность коллективного использования вычислительного кластера состоящего из 4-х вычислительных узлов и 1-го управляющего на базе серверов </a:t>
            </a:r>
            <a:r>
              <a:rPr lang="ru-RU" dirty="0" err="1">
                <a:latin typeface="+mn-lt"/>
              </a:rPr>
              <a:t>Hewlett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Packard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ProLiant</a:t>
            </a:r>
            <a:r>
              <a:rPr lang="ru-RU" dirty="0">
                <a:latin typeface="+mn-lt"/>
              </a:rPr>
              <a:t> DL160 G5. </a:t>
            </a:r>
            <a:endParaRPr lang="ru-RU" dirty="0" smtClean="0">
              <a:latin typeface="+mn-lt"/>
            </a:endParaRPr>
          </a:p>
          <a:p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Каждый узел содержит по два </a:t>
            </a:r>
            <a:r>
              <a:rPr lang="ru-RU" dirty="0" err="1">
                <a:latin typeface="+mn-lt"/>
              </a:rPr>
              <a:t>четырёхядерных</a:t>
            </a:r>
            <a:r>
              <a:rPr lang="ru-RU" dirty="0">
                <a:latin typeface="+mn-lt"/>
              </a:rPr>
              <a:t> процессора </a:t>
            </a:r>
            <a:r>
              <a:rPr lang="ru-RU" dirty="0" err="1">
                <a:latin typeface="+mn-lt"/>
              </a:rPr>
              <a:t>Intel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Xeon</a:t>
            </a:r>
            <a:r>
              <a:rPr lang="ru-RU" dirty="0">
                <a:latin typeface="+mn-lt"/>
              </a:rPr>
              <a:t> X5472 3.0GHz </a:t>
            </a:r>
            <a:r>
              <a:rPr lang="ru-RU" dirty="0" err="1">
                <a:latin typeface="+mn-lt"/>
              </a:rPr>
              <a:t>Quad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Core</a:t>
            </a:r>
            <a:r>
              <a:rPr lang="ru-RU" dirty="0">
                <a:latin typeface="+mn-lt"/>
              </a:rPr>
              <a:t> и по 8 Гб оперативной памяти PC2-5300 ECC. </a:t>
            </a:r>
            <a:endParaRPr lang="ru-RU" dirty="0" smtClean="0">
              <a:latin typeface="+mn-lt"/>
            </a:endParaRPr>
          </a:p>
          <a:p>
            <a:endParaRPr lang="ru-RU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Сервера</a:t>
            </a:r>
            <a:r>
              <a:rPr lang="ru-RU" dirty="0">
                <a:latin typeface="+mn-lt"/>
              </a:rPr>
              <a:t> соединены между собой каналом в 1 гигабит. Узлы работают под управлением операционной системы </a:t>
            </a:r>
            <a:r>
              <a:rPr lang="ru-RU" dirty="0" err="1">
                <a:latin typeface="+mn-lt"/>
              </a:rPr>
              <a:t>Red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Hat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Enterprise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Linux</a:t>
            </a:r>
            <a:r>
              <a:rPr lang="ru-RU" dirty="0">
                <a:latin typeface="+mn-lt"/>
              </a:rPr>
              <a:t> HPC</a:t>
            </a:r>
            <a:r>
              <a:rPr lang="ru-RU" dirty="0" smtClean="0">
                <a:latin typeface="+mn-lt"/>
              </a:rPr>
              <a:t>.</a:t>
            </a:r>
            <a:endParaRPr lang="ru-RU" dirty="0">
              <a:latin typeface="+mn-lt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763" y="2366126"/>
            <a:ext cx="3780615" cy="236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225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18864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Интеграция уровней образования 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268760"/>
            <a:ext cx="799288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AutoNum type="arabicPeriod"/>
            </a:pPr>
            <a:r>
              <a:rPr lang="ru-RU" dirty="0" smtClean="0"/>
              <a:t>Опережающая система подготовки кадров  для инновационной экономики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AutoNum type="arabicPeriod"/>
            </a:pPr>
            <a:r>
              <a:rPr lang="ru-RU" dirty="0" smtClean="0"/>
              <a:t>Развитие образовательных инновационных подходов и методик для формирования технологического уклада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AutoNum type="arabicPeriod"/>
            </a:pPr>
            <a:r>
              <a:rPr lang="ru-RU" dirty="0" smtClean="0"/>
              <a:t>Коммерциализация инновационных продуктов и услуг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AutoNum type="arabicPeriod"/>
            </a:pPr>
            <a:r>
              <a:rPr lang="ru-RU" dirty="0" smtClean="0"/>
              <a:t>Встраивание  процесса подготовки кадров  в технологические процессы исследований, проектирования и производства продуктов на предприятиях и в институтах ,  через инновационный пояс производственных структур вуза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AutoNum type="arabicPeriod"/>
            </a:pPr>
            <a:r>
              <a:rPr lang="ru-RU" dirty="0" smtClean="0"/>
              <a:t>Выявление </a:t>
            </a:r>
            <a:r>
              <a:rPr lang="ru-RU" dirty="0" err="1" smtClean="0"/>
              <a:t>лидеров-инноваторов</a:t>
            </a:r>
            <a:r>
              <a:rPr lang="ru-RU" dirty="0" smtClean="0"/>
              <a:t> и продвижение перспективных сотрудников на позиции инновационных менеджеров на основе </a:t>
            </a:r>
            <a:r>
              <a:rPr lang="ru-RU" dirty="0" err="1" smtClean="0"/>
              <a:t>соревновательности</a:t>
            </a:r>
            <a:r>
              <a:rPr lang="ru-RU" dirty="0" smtClean="0"/>
              <a:t> и участия в созидательных проектах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559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 rot="-900000">
            <a:off x="645427" y="4032158"/>
            <a:ext cx="5985159" cy="160610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Электронные образовательные ресурсы</a:t>
            </a:r>
            <a:endParaRPr lang="ru-RU" sz="4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6661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2267744" y="-27384"/>
            <a:ext cx="5842992" cy="114300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Электронная библиотечная система ОмГТУ «АРБУЗ»</a:t>
            </a:r>
          </a:p>
        </p:txBody>
      </p:sp>
      <p:sp>
        <p:nvSpPr>
          <p:cNvPr id="2" name="Картинка 1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5123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dirty="0" smtClean="0"/>
              <a:t>втоматизированная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Р</a:t>
            </a:r>
            <a:r>
              <a:rPr lang="ru-RU" dirty="0" smtClean="0"/>
              <a:t>аспределенная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Б</a:t>
            </a:r>
            <a:r>
              <a:rPr lang="ru-RU" dirty="0" smtClean="0"/>
              <a:t>иблиотека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dirty="0" smtClean="0"/>
              <a:t>чебного (</a:t>
            </a:r>
            <a:r>
              <a:rPr lang="ru-RU" dirty="0" err="1" smtClean="0"/>
              <a:t>ых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З</a:t>
            </a:r>
            <a:r>
              <a:rPr lang="ru-RU" dirty="0" smtClean="0"/>
              <a:t>аведения (й)</a:t>
            </a:r>
          </a:p>
        </p:txBody>
      </p:sp>
      <p:pic>
        <p:nvPicPr>
          <p:cNvPr id="5124" name="Picture 7" descr="N:\ЭБС\АРБУЗ\Товарный знак\Арбуз (Вика)\ver2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280828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Текст 3"/>
          <p:cNvSpPr txBox="1">
            <a:spLocks/>
          </p:cNvSpPr>
          <p:nvPr/>
        </p:nvSpPr>
        <p:spPr bwMode="auto">
          <a:xfrm>
            <a:off x="332818" y="4929958"/>
            <a:ext cx="4805929" cy="115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ru-RU" sz="1600" dirty="0"/>
              <a:t>Зарегистрирована ОмГТУ в мае 2011 г.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endParaRPr lang="ru-RU" sz="1600" dirty="0"/>
          </a:p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ru-RU" sz="1600" dirty="0"/>
              <a:t>Базируется на системе автоматизации библиотек «ИРБИС</a:t>
            </a:r>
            <a:r>
              <a:rPr lang="ru-RU" dirty="0"/>
              <a:t>» 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90000"/>
            </a:pPr>
            <a:endParaRPr lang="ru-RU" dirty="0"/>
          </a:p>
        </p:txBody>
      </p:sp>
      <p:pic>
        <p:nvPicPr>
          <p:cNvPr id="7" name="Picture 2" descr="N:\ЭБС\АРБУЗ\Свидетельство о регистрации\свидетельство 1 АРБУЗ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rot="20801625">
            <a:off x="5192756" y="4968987"/>
            <a:ext cx="1276936" cy="1788772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72200" y="4911213"/>
            <a:ext cx="1328595" cy="185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N:\ЭБС\АРБУЗ\Свидетельство о регистрации\Свидетельство о регистрации средства массовой информации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406225">
            <a:off x="7684512" y="4605142"/>
            <a:ext cx="1308530" cy="1801040"/>
          </a:xfrm>
          <a:prstGeom prst="rect">
            <a:avLst/>
          </a:prstGeom>
          <a:noFill/>
        </p:spPr>
      </p:pic>
      <p:pic>
        <p:nvPicPr>
          <p:cNvPr id="10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1789"/>
            <a:ext cx="7772400" cy="70291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Показатели ЭБС «АРБУЗ»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xmlns="" val="3649595364"/>
              </p:ext>
            </p:extLst>
          </p:nvPr>
        </p:nvGraphicFramePr>
        <p:xfrm>
          <a:off x="179512" y="1052736"/>
          <a:ext cx="8712968" cy="4953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64812"/>
                <a:gridCol w="1448156"/>
              </a:tblGrid>
              <a:tr h="330022">
                <a:tc>
                  <a:txBody>
                    <a:bodyPr/>
                    <a:lstStyle/>
                    <a:p>
                      <a:pPr marL="95250" marR="952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Требование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68" marR="14561" marT="26689" marB="44482"/>
                </a:tc>
                <a:tc>
                  <a:txBody>
                    <a:bodyPr/>
                    <a:lstStyle/>
                    <a:p>
                      <a:pPr marL="95250" marR="952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Значение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68" marR="14561" marT="26689" marB="44482"/>
                </a:tc>
              </a:tr>
              <a:tr h="1263730">
                <a:tc>
                  <a:txBody>
                    <a:bodyPr/>
                    <a:lstStyle/>
                    <a:p>
                      <a:pPr marL="95250" marR="952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</a:rPr>
                        <a:t>Количество учебников и учебных пособий, изданных за последние 10 лет (для дисциплин гуманитарного, социального и экономического цикла - за последние 5 лет)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68" marR="14561" marT="26689" marB="4448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952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2704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68" marR="14561" marT="26689" marB="44482"/>
                </a:tc>
              </a:tr>
              <a:tr h="473313">
                <a:tc>
                  <a:txBody>
                    <a:bodyPr/>
                    <a:lstStyle/>
                    <a:p>
                      <a:pPr marL="95250" marR="952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</a:rPr>
                        <a:t>Количество научных монографий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68" marR="14561" marT="26689" marB="4448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952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260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68" marR="14561" marT="26689" marB="44482"/>
                </a:tc>
              </a:tr>
              <a:tr h="349510">
                <a:tc>
                  <a:txBody>
                    <a:bodyPr/>
                    <a:lstStyle/>
                    <a:p>
                      <a:pPr marL="95250" marR="952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</a:rPr>
                        <a:t>Количество журналов ВАК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68" marR="14561" marT="26689" marB="4448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952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26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68" marR="14561" marT="26689" marB="44482"/>
                </a:tc>
              </a:tr>
              <a:tr h="868522">
                <a:tc>
                  <a:txBody>
                    <a:bodyPr/>
                    <a:lstStyle/>
                    <a:p>
                      <a:pPr marL="95250" marR="952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</a:rPr>
                        <a:t>Учебников и учебных пособий по основным областям знаний (базовым разделам ОКСО - УГС)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68" marR="14561" marT="26689" marB="4448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952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217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68" marR="14561" marT="26689" marB="44482"/>
                </a:tc>
              </a:tr>
              <a:tr h="1066126">
                <a:tc>
                  <a:txBody>
                    <a:bodyPr/>
                    <a:lstStyle/>
                    <a:p>
                      <a:pPr marL="95250" marR="952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</a:rPr>
                        <a:t>Количество представленных в ЭБС издательств, выпускающих издания, используемые в образовательном процессе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68" marR="14561" marT="26689" marB="4448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952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70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68" marR="14561" marT="26689" marB="44482"/>
                </a:tc>
              </a:tr>
              <a:tr h="473313">
                <a:tc>
                  <a:txBody>
                    <a:bodyPr/>
                    <a:lstStyle/>
                    <a:p>
                      <a:pPr marL="95250" marR="952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</a:rPr>
                        <a:t>Общее число изданий, включенное в ЭБС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68" marR="14561" marT="26689" marB="4448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952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5125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68" marR="14561" marT="26689" marB="44482"/>
                </a:tc>
              </a:tr>
            </a:tbl>
          </a:graphicData>
        </a:graphic>
      </p:graphicFrame>
      <p:pic>
        <p:nvPicPr>
          <p:cNvPr id="5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6077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267744" y="-99392"/>
            <a:ext cx="634704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Пилотный проект </a:t>
            </a:r>
            <a:br>
              <a:rPr lang="ru-RU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ru-RU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по созданию региональной ЭБС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35696" y="1537133"/>
            <a:ext cx="6851104" cy="3116003"/>
          </a:xfrm>
        </p:spPr>
        <p:txBody>
          <a:bodyPr>
            <a:normAutofit fontScale="32500" lnSpcReduction="20000"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sz="5500" b="1" dirty="0" smtClean="0"/>
              <a:t>Участники:</a:t>
            </a:r>
          </a:p>
          <a:p>
            <a:pPr marL="0" indent="0">
              <a:buNone/>
              <a:defRPr/>
            </a:pPr>
            <a:r>
              <a:rPr lang="ru-RU" sz="5500" dirty="0" smtClean="0">
                <a:solidFill>
                  <a:schemeClr val="bg1"/>
                </a:solidFill>
                <a:effectLst/>
              </a:rPr>
              <a:t>Омская </a:t>
            </a:r>
            <a:r>
              <a:rPr lang="ru-RU" sz="5500" dirty="0">
                <a:solidFill>
                  <a:schemeClr val="bg1"/>
                </a:solidFill>
                <a:effectLst/>
              </a:rPr>
              <a:t>академия МВД России</a:t>
            </a:r>
          </a:p>
          <a:p>
            <a:pPr marL="0" indent="0">
              <a:buNone/>
              <a:defRPr/>
            </a:pPr>
            <a:r>
              <a:rPr lang="ru-RU" sz="5500" dirty="0">
                <a:solidFill>
                  <a:schemeClr val="bg1"/>
                </a:solidFill>
                <a:effectLst/>
              </a:rPr>
              <a:t>Омская юридическая академия</a:t>
            </a:r>
          </a:p>
          <a:p>
            <a:pPr marL="0" indent="0">
              <a:buNone/>
              <a:defRPr/>
            </a:pPr>
            <a:r>
              <a:rPr lang="ru-RU" sz="5500" dirty="0" smtClean="0">
                <a:solidFill>
                  <a:schemeClr val="bg1"/>
                </a:solidFill>
                <a:effectLst/>
              </a:rPr>
              <a:t>Омский государственный технический университет</a:t>
            </a:r>
          </a:p>
          <a:p>
            <a:pPr marL="0" indent="0">
              <a:buNone/>
              <a:defRPr/>
            </a:pPr>
            <a:r>
              <a:rPr lang="ru-RU" sz="5500" dirty="0">
                <a:solidFill>
                  <a:schemeClr val="bg1"/>
                </a:solidFill>
                <a:effectLst/>
              </a:rPr>
              <a:t>Омский филиал Военной академии тыла и транспорта </a:t>
            </a:r>
          </a:p>
          <a:p>
            <a:pPr marL="0" indent="0">
              <a:buNone/>
              <a:defRPr/>
            </a:pPr>
            <a:r>
              <a:rPr lang="ru-RU" sz="5500" dirty="0" smtClean="0">
                <a:solidFill>
                  <a:schemeClr val="bg1"/>
                </a:solidFill>
                <a:effectLst/>
              </a:rPr>
              <a:t>Омский экономический </a:t>
            </a:r>
            <a:r>
              <a:rPr lang="ru-RU" sz="5500" dirty="0">
                <a:solidFill>
                  <a:schemeClr val="bg1"/>
                </a:solidFill>
                <a:effectLst/>
              </a:rPr>
              <a:t>институт</a:t>
            </a:r>
          </a:p>
          <a:p>
            <a:pPr marL="0" indent="0">
              <a:buNone/>
              <a:defRPr/>
            </a:pPr>
            <a:r>
              <a:rPr lang="ru-RU" sz="5500" dirty="0">
                <a:solidFill>
                  <a:schemeClr val="bg1"/>
                </a:solidFill>
                <a:effectLst/>
              </a:rPr>
              <a:t>РГТЭУ (Омский филиал</a:t>
            </a:r>
            <a:r>
              <a:rPr lang="ru-RU" sz="5500" dirty="0" smtClean="0">
                <a:solidFill>
                  <a:schemeClr val="bg1"/>
                </a:solidFill>
                <a:effectLst/>
              </a:rPr>
              <a:t>)</a:t>
            </a:r>
          </a:p>
          <a:p>
            <a:pPr marL="0" indent="0">
              <a:buNone/>
              <a:defRPr/>
            </a:pPr>
            <a:r>
              <a:rPr lang="ru-RU" sz="2400" dirty="0" smtClean="0"/>
              <a:t> </a:t>
            </a:r>
          </a:p>
        </p:txBody>
      </p:sp>
      <p:pic>
        <p:nvPicPr>
          <p:cNvPr id="14340" name="Picture 7" descr="N:\ЭБС\АРБУЗ\Товарный знак\Арбуз (Вика)\ver2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1296144" cy="127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93304" y="4005064"/>
            <a:ext cx="6264696" cy="6480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/>
              <a:t>      Что необходимо для участия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70859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Blip>
                <a:blip r:embed="rId4"/>
              </a:buBlip>
              <a:defRPr/>
            </a:pPr>
            <a:r>
              <a:rPr lang="ru-RU" sz="1600" dirty="0">
                <a:latin typeface="+mn-lt"/>
              </a:rPr>
              <a:t>Обеспечение доступа к электронному каталогу библиотеки, БД читателей и </a:t>
            </a:r>
            <a:r>
              <a:rPr lang="ru-RU" sz="1600" dirty="0" err="1" smtClean="0">
                <a:latin typeface="+mn-lt"/>
              </a:rPr>
              <a:t>книгообеспеченности</a:t>
            </a:r>
            <a:endParaRPr lang="ru-RU" sz="16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470859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Blip>
                <a:blip r:embed="rId4"/>
              </a:buBlip>
              <a:defRPr/>
            </a:pPr>
            <a:r>
              <a:rPr lang="ru-RU" sz="1600" dirty="0">
                <a:latin typeface="+mn-lt"/>
              </a:rPr>
              <a:t>Заключение договора об обмене контентом: передача </a:t>
            </a:r>
            <a:r>
              <a:rPr lang="ru-RU" sz="1600" b="1" dirty="0">
                <a:latin typeface="+mn-lt"/>
              </a:rPr>
              <a:t>неисключительных</a:t>
            </a:r>
            <a:r>
              <a:rPr lang="ru-RU" sz="1600" dirty="0">
                <a:latin typeface="+mn-lt"/>
              </a:rPr>
              <a:t> прав на </a:t>
            </a:r>
            <a:r>
              <a:rPr lang="ru-RU" sz="1600" dirty="0" err="1">
                <a:latin typeface="+mn-lt"/>
              </a:rPr>
              <a:t>внутривузовские</a:t>
            </a:r>
            <a:r>
              <a:rPr lang="ru-RU" sz="1600" dirty="0">
                <a:latin typeface="+mn-lt"/>
              </a:rPr>
              <a:t> издания в ЭБС АРБУЗ для всех участников, получение неисключительных прав на издания всех участников</a:t>
            </a:r>
          </a:p>
        </p:txBody>
      </p:sp>
      <p:pic>
        <p:nvPicPr>
          <p:cNvPr id="8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 rot="-900000">
            <a:off x="357396" y="2447980"/>
            <a:ext cx="5985159" cy="160610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Электронный </a:t>
            </a:r>
            <a:r>
              <a:rPr lang="ru-RU" sz="4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контент</a:t>
            </a:r>
            <a:endParaRPr lang="ru-RU" sz="4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6661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67744" y="-27384"/>
            <a:ext cx="6444208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Сайты, содержащие электронные образовательные ресурсы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22995028"/>
              </p:ext>
            </p:extLst>
          </p:nvPr>
        </p:nvGraphicFramePr>
        <p:xfrm>
          <a:off x="539552" y="764704"/>
          <a:ext cx="8229600" cy="4608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3246433506"/>
              </p:ext>
            </p:extLst>
          </p:nvPr>
        </p:nvGraphicFramePr>
        <p:xfrm>
          <a:off x="539552" y="5085184"/>
          <a:ext cx="8064896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2717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39752" y="-27384"/>
            <a:ext cx="5493296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Динамика роста </a:t>
            </a:r>
            <a:b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электронного контента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4277332771"/>
              </p:ext>
            </p:extLst>
          </p:nvPr>
        </p:nvGraphicFramePr>
        <p:xfrm>
          <a:off x="0" y="1556792"/>
          <a:ext cx="10137775" cy="544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53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44624"/>
            <a:ext cx="576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Регистрация электронных ресурсов 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5756" y="1196752"/>
            <a:ext cx="493254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+mn-lt"/>
              </a:rPr>
              <a:t>зарегистрировано в 2012/2013</a:t>
            </a:r>
          </a:p>
          <a:p>
            <a:pPr algn="ctr"/>
            <a:endParaRPr lang="ru-RU" sz="3600" dirty="0">
              <a:latin typeface="+mn-lt"/>
            </a:endParaRPr>
          </a:p>
          <a:p>
            <a:r>
              <a:rPr lang="ru-RU" sz="3600" dirty="0" err="1" smtClean="0">
                <a:latin typeface="+mn-lt"/>
              </a:rPr>
              <a:t>Информрегистр</a:t>
            </a:r>
            <a:r>
              <a:rPr lang="ru-RU" sz="3600" dirty="0" smtClean="0">
                <a:latin typeface="+mn-lt"/>
              </a:rPr>
              <a:t>    77</a:t>
            </a:r>
          </a:p>
          <a:p>
            <a:r>
              <a:rPr lang="ru-RU" sz="3600" dirty="0" smtClean="0">
                <a:latin typeface="+mn-lt"/>
              </a:rPr>
              <a:t>ОФЭРНИО                 96</a:t>
            </a:r>
            <a:endParaRPr lang="ru-RU" sz="3600" dirty="0">
              <a:latin typeface="+mn-lt"/>
            </a:endParaRPr>
          </a:p>
          <a:p>
            <a:r>
              <a:rPr lang="ru-RU" sz="3600" dirty="0" smtClean="0">
                <a:latin typeface="+mn-lt"/>
              </a:rPr>
              <a:t>ФИПС                           4                        </a:t>
            </a:r>
          </a:p>
          <a:p>
            <a:r>
              <a:rPr lang="ru-RU" sz="3600" dirty="0" err="1" smtClean="0">
                <a:latin typeface="+mn-lt"/>
              </a:rPr>
              <a:t>ЦИТиС</a:t>
            </a:r>
            <a:r>
              <a:rPr lang="ru-RU" sz="3600" dirty="0" smtClean="0">
                <a:latin typeface="+mn-lt"/>
              </a:rPr>
              <a:t>                        70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0966168">
            <a:off x="164236" y="4040903"/>
            <a:ext cx="1353732" cy="1916832"/>
          </a:xfrm>
          <a:prstGeom prst="rect">
            <a:avLst/>
          </a:prstGeom>
        </p:spPr>
      </p:pic>
      <p:pic>
        <p:nvPicPr>
          <p:cNvPr id="5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804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876256" cy="864096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Средства разработки</a:t>
            </a:r>
            <a:b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электронного контента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5076056" y="2401117"/>
            <a:ext cx="3810000" cy="3932823"/>
          </a:xfrm>
        </p:spPr>
        <p:txBody>
          <a:bodyPr>
            <a:normAutofit fontScale="925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/>
                <a:latin typeface="Cambria" pitchFamily="18" charset="0"/>
              </a:rPr>
              <a:t>e</a:t>
            </a:r>
            <a:r>
              <a:rPr lang="en-US" dirty="0">
                <a:solidFill>
                  <a:schemeClr val="bg1"/>
                </a:solidFill>
                <a:effectLst/>
                <a:latin typeface="Cambria" pitchFamily="18" charset="0"/>
              </a:rPr>
              <a:t>L</a:t>
            </a:r>
            <a:r>
              <a:rPr lang="en-US" dirty="0" smtClean="0">
                <a:solidFill>
                  <a:schemeClr val="bg1"/>
                </a:solidFill>
                <a:effectLst/>
                <a:latin typeface="Cambria" pitchFamily="18" charset="0"/>
              </a:rPr>
              <a:t>earning Suite</a:t>
            </a:r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effectLst/>
                <a:latin typeface="Cambria" pitchFamily="18" charset="0"/>
              </a:rPr>
              <a:t>iSpring</a:t>
            </a:r>
            <a:r>
              <a:rPr lang="en-US" dirty="0" smtClean="0">
                <a:solidFill>
                  <a:schemeClr val="bg1"/>
                </a:solidFill>
                <a:effectLst/>
                <a:latin typeface="Cambria" pitchFamily="18" charset="0"/>
              </a:rPr>
              <a:t> Suite</a:t>
            </a:r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effectLst/>
                <a:latin typeface="Cambria" pitchFamily="18" charset="0"/>
              </a:rPr>
              <a:t>Sunrav</a:t>
            </a:r>
            <a:r>
              <a:rPr lang="en-US" dirty="0" smtClean="0">
                <a:solidFill>
                  <a:schemeClr val="bg1"/>
                </a:solidFill>
                <a:effectLst/>
                <a:latin typeface="Cambria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mbria" pitchFamily="18" charset="0"/>
              </a:rPr>
              <a:t>BookOffice</a:t>
            </a:r>
            <a:endParaRPr lang="en-US" dirty="0" smtClean="0">
              <a:solidFill>
                <a:schemeClr val="bg1"/>
              </a:solidFill>
              <a:effectLst/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/>
                <a:latin typeface="Cambria" pitchFamily="18" charset="0"/>
              </a:rPr>
              <a:t>Premiere Elements</a:t>
            </a:r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effectLst/>
                <a:latin typeface="Cambria" pitchFamily="18" charset="0"/>
              </a:rPr>
              <a:t>CourseLab</a:t>
            </a:r>
            <a:endParaRPr lang="en-US" dirty="0" smtClean="0">
              <a:solidFill>
                <a:schemeClr val="bg1"/>
              </a:solidFill>
              <a:effectLst/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effectLst/>
                <a:latin typeface="Cambria" pitchFamily="18" charset="0"/>
              </a:rPr>
              <a:t>Дизайнер тестов СДО Прометей</a:t>
            </a:r>
            <a:r>
              <a:rPr lang="en-US" dirty="0" smtClean="0">
                <a:solidFill>
                  <a:schemeClr val="bg1"/>
                </a:solidFill>
                <a:effectLst/>
                <a:latin typeface="Cambria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	</a:t>
            </a:r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11960" y="1758389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FFFF00"/>
                </a:solidFill>
              </a:rPr>
              <a:t>Лицензионное программное обеспечение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3568" y="3449211"/>
            <a:ext cx="4104456" cy="27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568" y="1844824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Специализированный компьютерный класс на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10 рабочих мест разработчиков контента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8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6651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04664"/>
            <a:ext cx="655272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Р</a:t>
            </a:r>
            <a:r>
              <a:rPr lang="ru-RU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азработки по перспективным направлениям в области электронного контента</a:t>
            </a:r>
            <a:endParaRPr lang="ru-RU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0" y="2492896"/>
            <a:ext cx="4464496" cy="45307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ru-RU" sz="3000" dirty="0" smtClean="0"/>
              <a:t>Мобильный контент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800" dirty="0" smtClean="0">
                <a:solidFill>
                  <a:srgbClr val="FFFF00"/>
                </a:solidFill>
              </a:rPr>
              <a:t>курс </a:t>
            </a:r>
            <a:r>
              <a:rPr lang="ru-RU" sz="1800" dirty="0" err="1" smtClean="0">
                <a:solidFill>
                  <a:srgbClr val="FFFF00"/>
                </a:solidFill>
              </a:rPr>
              <a:t>видеолекций</a:t>
            </a:r>
            <a:r>
              <a:rPr lang="ru-RU" sz="1800" dirty="0" smtClean="0">
                <a:solidFill>
                  <a:srgbClr val="FFFF00"/>
                </a:solidFill>
              </a:rPr>
              <a:t> «Начертательная геометрия»</a:t>
            </a:r>
            <a:endParaRPr lang="en-US" sz="1800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60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www.youtube.com/watch?v=CrcOOvkGOWQ</a:t>
            </a:r>
            <a:endParaRPr lang="ru-RU" sz="160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3000" dirty="0" smtClean="0"/>
              <a:t>Smart</a:t>
            </a:r>
            <a:r>
              <a:rPr lang="ru-RU" sz="3000" dirty="0" smtClean="0"/>
              <a:t>-курсы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FFFF00"/>
                </a:solidFill>
              </a:rPr>
              <a:t>дистанционный курс повышения квалификации «Разработка мультимедийных презентаций для мобильного обучения»</a:t>
            </a:r>
            <a:endParaRPr lang="en-US" sz="1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sites.google.com/site/</a:t>
            </a:r>
            <a:r>
              <a:rPr lang="en-US" sz="1600" dirty="0" err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multimediaprezent</a:t>
            </a:r>
            <a:endParaRPr lang="ru-RU" sz="160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Картинка 4"/>
          <p:cNvPicPr>
            <a:picLocks noGrp="1" noChangeAspect="1"/>
          </p:cNvPicPr>
          <p:nvPr>
            <p:ph type="clipArt"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7544" y="1844824"/>
            <a:ext cx="3646087" cy="3203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4536981">
            <a:off x="360200" y="4226544"/>
            <a:ext cx="2489676" cy="16725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9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18864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Приоритеты развития </a:t>
            </a:r>
            <a:r>
              <a:rPr lang="ru-RU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ОмГТУ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980728"/>
            <a:ext cx="626469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</a:pPr>
            <a:r>
              <a:rPr lang="ru-RU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1. Направления подготовки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600" dirty="0" smtClean="0"/>
              <a:t>Ракетно-космическая техника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600" dirty="0" smtClean="0"/>
              <a:t>Машиностроение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600" dirty="0" smtClean="0"/>
              <a:t>Энергетика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600" dirty="0" smtClean="0"/>
              <a:t>Радиоэлектроника и приборостроение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600" dirty="0" err="1" smtClean="0"/>
              <a:t>Нанотехнологии</a:t>
            </a:r>
            <a:r>
              <a:rPr lang="ru-RU" sz="1600" dirty="0" smtClean="0"/>
              <a:t> и информационные технологии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ru-RU" sz="1600" dirty="0" smtClean="0"/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</a:pPr>
            <a:r>
              <a:rPr lang="ru-RU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2. </a:t>
            </a:r>
            <a:r>
              <a:rPr lang="ru-RU" dirty="0" smtClean="0"/>
              <a:t>Реализация образовательных программ в создаваемой сети научно-производственных образовательных центров в процессе выполнения ими научных исследований и оказания технологических услуг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</a:pPr>
            <a:r>
              <a:rPr lang="ru-RU" sz="1600" dirty="0" smtClean="0"/>
              <a:t> 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559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4624"/>
            <a:ext cx="6318076" cy="702915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Виртуальные лабораторные работы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Картинка 4"/>
          <p:cNvPicPr>
            <a:picLocks noGrp="1" noChangeAspect="1"/>
          </p:cNvPicPr>
          <p:nvPr>
            <p:ph type="clipArt"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0564" y="1988840"/>
            <a:ext cx="3810000" cy="2857500"/>
          </a:xfr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292080" y="1090966"/>
            <a:ext cx="3485583" cy="276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1196752"/>
            <a:ext cx="398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</a:rPr>
              <a:t>Разрабатываются сотрудниками кафедр</a:t>
            </a:r>
            <a:endParaRPr lang="ru-RU" dirty="0">
              <a:latin typeface="+mn-l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703536" y="4011342"/>
            <a:ext cx="2074127" cy="272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522920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</a:rPr>
              <a:t>Используются в учебном процессе комплексы виртуальных </a:t>
            </a:r>
            <a:r>
              <a:rPr lang="ru-RU" dirty="0">
                <a:latin typeface="+mn-lt"/>
              </a:rPr>
              <a:t>лабораторных работ (</a:t>
            </a:r>
            <a:r>
              <a:rPr lang="ru-RU" dirty="0" err="1" smtClean="0">
                <a:latin typeface="+mn-lt"/>
              </a:rPr>
              <a:t>ТюмГНГУ</a:t>
            </a:r>
            <a:r>
              <a:rPr lang="ru-RU" dirty="0" smtClean="0">
                <a:latin typeface="+mn-lt"/>
              </a:rPr>
              <a:t>) (на факультете транспорта, нефти и газа)</a:t>
            </a:r>
            <a:endParaRPr lang="ru-RU" dirty="0">
              <a:latin typeface="+mn-lt"/>
            </a:endParaRPr>
          </a:p>
        </p:txBody>
      </p:sp>
      <p:pic>
        <p:nvPicPr>
          <p:cNvPr id="8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3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Оснащение </a:t>
            </a:r>
            <a:b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аудиторного </a:t>
            </a:r>
            <a:r>
              <a:rPr lang="ru-RU" sz="4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фоннда</a:t>
            </a:r>
            <a:endParaRPr lang="ru-RU" sz="4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Мультимедиа технологии</a:t>
            </a:r>
            <a:endParaRPr lang="ru-RU" dirty="0"/>
          </a:p>
        </p:txBody>
      </p:sp>
      <p:pic>
        <p:nvPicPr>
          <p:cNvPr id="4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658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Описание: C:\Users\Захарченко\Desktop\фото аудиторий ТСО\DSC_00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55676" y="1124744"/>
            <a:ext cx="5832648" cy="387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67744" y="548680"/>
            <a:ext cx="647625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Общеуниверситетские </a:t>
            </a:r>
            <a:br>
              <a:rPr lang="ru-RU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поточные </a:t>
            </a:r>
            <a:r>
              <a:rPr lang="ru-RU" sz="36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аудитории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08518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latin typeface="+mn-lt"/>
              </a:rPr>
              <a:t>В </a:t>
            </a:r>
            <a:r>
              <a:rPr lang="ru-RU" sz="1700" dirty="0">
                <a:latin typeface="+mn-lt"/>
              </a:rPr>
              <a:t>ОмГТУ оборудовано мультимедийными средствами </a:t>
            </a:r>
            <a:r>
              <a:rPr lang="ru-RU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16</a:t>
            </a:r>
            <a:r>
              <a:rPr lang="ru-RU" sz="1700" dirty="0">
                <a:latin typeface="+mn-lt"/>
              </a:rPr>
              <a:t> учебных общеуниверситетских </a:t>
            </a:r>
            <a:r>
              <a:rPr lang="ru-RU" sz="1700" dirty="0" smtClean="0">
                <a:latin typeface="+mn-lt"/>
              </a:rPr>
              <a:t> поточных аудиторий</a:t>
            </a:r>
            <a:r>
              <a:rPr lang="ru-RU" sz="1700" dirty="0">
                <a:latin typeface="+mn-lt"/>
              </a:rPr>
              <a:t>, обслуживание которых осуществляет учебно- методический центр «Мультимедийные технологии в образовании</a:t>
            </a:r>
            <a:r>
              <a:rPr lang="ru-RU" sz="1700" dirty="0" smtClean="0">
                <a:latin typeface="+mn-lt"/>
              </a:rPr>
              <a:t>».</a:t>
            </a:r>
            <a:endParaRPr lang="ru-RU" sz="1700" dirty="0">
              <a:latin typeface="+mn-lt"/>
            </a:endParaRPr>
          </a:p>
          <a:p>
            <a:pPr algn="just"/>
            <a:r>
              <a:rPr lang="ru-RU" sz="1700" dirty="0" smtClean="0">
                <a:latin typeface="+mn-lt"/>
              </a:rPr>
              <a:t>На </a:t>
            </a:r>
            <a:r>
              <a:rPr lang="ru-RU" sz="1700" dirty="0">
                <a:latin typeface="+mn-lt"/>
              </a:rPr>
              <a:t>начало 2013 г. приобретено  </a:t>
            </a:r>
            <a:r>
              <a:rPr lang="ru-RU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166</a:t>
            </a:r>
            <a:r>
              <a:rPr lang="ru-RU" sz="17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ru-RU" sz="1700" dirty="0" smtClean="0">
                <a:latin typeface="+mn-lt"/>
              </a:rPr>
              <a:t>мультимедийных проекторов.</a:t>
            </a:r>
          </a:p>
          <a:p>
            <a:pPr algn="just"/>
            <a:r>
              <a:rPr lang="ru-RU" sz="1700" dirty="0">
                <a:latin typeface="+mn-lt"/>
              </a:rPr>
              <a:t>За 2011 – 2012 уч. </a:t>
            </a:r>
            <a:r>
              <a:rPr lang="ru-RU" sz="1700" dirty="0" smtClean="0">
                <a:latin typeface="+mn-lt"/>
              </a:rPr>
              <a:t>год </a:t>
            </a:r>
            <a:r>
              <a:rPr lang="ru-RU" sz="1700" dirty="0">
                <a:latin typeface="+mn-lt"/>
              </a:rPr>
              <a:t>проведено учебных занятий с применением мультимедийных технологий в общеуниверситетских аудиториях – </a:t>
            </a:r>
            <a:r>
              <a:rPr lang="ru-RU" sz="1700" dirty="0" smtClean="0">
                <a:latin typeface="+mn-lt"/>
              </a:rPr>
              <a:t>более 16500 </a:t>
            </a:r>
            <a:r>
              <a:rPr lang="ru-RU" sz="1700" dirty="0">
                <a:latin typeface="+mn-lt"/>
              </a:rPr>
              <a:t>уч. </a:t>
            </a:r>
            <a:r>
              <a:rPr lang="ru-RU" sz="1700" dirty="0" smtClean="0">
                <a:latin typeface="+mn-lt"/>
              </a:rPr>
              <a:t>часов.</a:t>
            </a:r>
            <a:endParaRPr lang="ru-RU" sz="1700" dirty="0">
              <a:latin typeface="+mn-lt"/>
            </a:endParaRPr>
          </a:p>
          <a:p>
            <a:endParaRPr lang="ru-RU" dirty="0"/>
          </a:p>
        </p:txBody>
      </p:sp>
      <p:pic>
        <p:nvPicPr>
          <p:cNvPr id="6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324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 descr="Описание: C:\Users\Захарченко\Desktop\фото аудиторий ТСО\DSC_037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5929544" cy="393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5" y="44624"/>
            <a:ext cx="6937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Кафедральные </a:t>
            </a:r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учебные аудитории, оснащенные мультимедийными средствами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4381" y="5877272"/>
            <a:ext cx="8332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На кафедрах ОмГТУ собственными силами или с помощью УМЦ  </a:t>
            </a:r>
            <a:r>
              <a:rPr lang="ru-RU" dirty="0" smtClean="0">
                <a:latin typeface="+mn-lt"/>
              </a:rPr>
              <a:t>более </a:t>
            </a:r>
          </a:p>
          <a:p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 90 </a:t>
            </a:r>
            <a:r>
              <a:rPr lang="ru-RU" dirty="0">
                <a:latin typeface="+mn-lt"/>
              </a:rPr>
              <a:t>учебных аудиторий оборудовано средствами ТСО.</a:t>
            </a:r>
          </a:p>
        </p:txBody>
      </p:sp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663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5949280"/>
            <a:ext cx="860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Всего в ОмГТУ на начало 2013 г. приобретено 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 7 </a:t>
            </a:r>
            <a:r>
              <a:rPr lang="ru-RU" dirty="0">
                <a:latin typeface="+mn-lt"/>
              </a:rPr>
              <a:t>интерактивных досок и комплектов.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9752" y="47526"/>
            <a:ext cx="612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Аудитории </a:t>
            </a:r>
          </a:p>
          <a:p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с интерактивными досками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04544" y="1258824"/>
            <a:ext cx="6534912" cy="4340352"/>
          </a:xfrm>
          <a:prstGeom prst="rect">
            <a:avLst/>
          </a:prstGeom>
        </p:spPr>
      </p:pic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8642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 descr="Описание: C:\Users\Захарченко\Desktop\фото аудиторий ТСО\DSC_036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04" y="1193851"/>
            <a:ext cx="6263654" cy="415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47526"/>
            <a:ext cx="6357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С</a:t>
            </a:r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тудия </a:t>
            </a:r>
            <a:r>
              <a:rPr lang="ru-RU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интерактивного дистанционного обучения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589240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n-lt"/>
              </a:rPr>
              <a:t>Студия </a:t>
            </a:r>
            <a:r>
              <a:rPr lang="ru-RU" dirty="0">
                <a:latin typeface="+mn-lt"/>
              </a:rPr>
              <a:t>оборудована комплексом для 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записи учебных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видеолекций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ru-RU" dirty="0">
                <a:latin typeface="+mn-lt"/>
              </a:rPr>
              <a:t>Эхо 360 и системой 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видеоконференций</a:t>
            </a:r>
            <a:r>
              <a:rPr lang="ru-RU" dirty="0" smtClean="0">
                <a:latin typeface="+mn-lt"/>
              </a:rPr>
              <a:t>  </a:t>
            </a:r>
            <a:r>
              <a:rPr lang="ru-RU" dirty="0">
                <a:latin typeface="+mn-lt"/>
              </a:rPr>
              <a:t>для проведения занятий по дистанционным технологиям с возможностью обратной связи с удаленной </a:t>
            </a:r>
            <a:r>
              <a:rPr lang="ru-RU" dirty="0" smtClean="0">
                <a:latin typeface="+mn-lt"/>
              </a:rPr>
              <a:t>аудиторией.</a:t>
            </a:r>
            <a:endParaRPr lang="ru-RU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44208" y="1916832"/>
            <a:ext cx="2592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В 2013 г. учебно- методическим центром введена в эксплуатацию студия интерактивного дистанционного обучения.</a:t>
            </a:r>
          </a:p>
        </p:txBody>
      </p:sp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037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 rot="-900000">
            <a:off x="-216018" y="3730598"/>
            <a:ext cx="6864930" cy="629538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Кадровое обеспечение</a:t>
            </a:r>
            <a:endParaRPr lang="ru-RU" sz="4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173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9118" y="116632"/>
            <a:ext cx="6765370" cy="1435608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Подготовка преподавателей в области разработки электронного контента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23527" y="1988840"/>
            <a:ext cx="4089897" cy="510014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3300" dirty="0" smtClean="0"/>
              <a:t> Методика и технология дистанционного обучения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3300" dirty="0" smtClean="0"/>
              <a:t> Разработка мультимедийных электронных курсов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3300" dirty="0" smtClean="0"/>
              <a:t> Технологии </a:t>
            </a:r>
            <a:r>
              <a:rPr lang="ru-RU" sz="3300" dirty="0"/>
              <a:t>создания мультимедийных </a:t>
            </a:r>
            <a:r>
              <a:rPr lang="ru-RU" sz="3300" dirty="0" smtClean="0"/>
              <a:t>презентаций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3300" dirty="0" smtClean="0"/>
              <a:t> Современные </a:t>
            </a:r>
            <a:r>
              <a:rPr lang="ru-RU" sz="3300" dirty="0"/>
              <a:t>технологии разработки электронных учебно-методических ресурсов и комплексов на основе требований ФГОС третьего поколения и их применение в учебном </a:t>
            </a:r>
            <a:r>
              <a:rPr lang="ru-RU" sz="3300" dirty="0" smtClean="0"/>
              <a:t>процессе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3300" dirty="0" smtClean="0"/>
              <a:t> Современные </a:t>
            </a:r>
            <a:r>
              <a:rPr lang="ru-RU" sz="3300" dirty="0"/>
              <a:t>технологии графического моделирования объектов в учебно-методической деятельности преподавателя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55031" y="3058037"/>
            <a:ext cx="447507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49039" y="1988840"/>
            <a:ext cx="4410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Курсы повышения </a:t>
            </a:r>
            <a:r>
              <a:rPr lang="ru-RU" b="1" dirty="0" smtClean="0">
                <a:solidFill>
                  <a:srgbClr val="FFFF00"/>
                </a:solidFill>
              </a:rPr>
              <a:t>квалификации преподавателей (ФПКП)</a:t>
            </a:r>
            <a:endParaRPr lang="ru-RU" b="1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pic>
        <p:nvPicPr>
          <p:cNvPr id="6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548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D:\ДОКУМЕНТЫ\УМК - Институт БЖД\Обложки\Обложки новых учебников\Фото учебников\O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208760" cy="16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ДОКУМЕНТЫ\УМК - Институт БЖД\Обложки\Обложки новых учебников\Фото учебников\БТПП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7544" y="4869160"/>
            <a:ext cx="2134152" cy="160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ДОКУМЕНТЫ\УМК - Институт БЖД\Обложки\Обложки новых учебников\Фото учебников\ПБ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2462" y="3284985"/>
            <a:ext cx="220492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Слайд4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61008" y="3573016"/>
            <a:ext cx="2409051" cy="150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Слайд2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34191" y="5287258"/>
            <a:ext cx="2335868" cy="145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48256" y="1916832"/>
            <a:ext cx="2421803" cy="151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ДОКУМЕНТЫ\Стенд\диплом электронного учебника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16216" y="4132642"/>
            <a:ext cx="1868379" cy="260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9224" y="44624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Дистанционные курсы </a:t>
            </a:r>
          </a:p>
          <a:p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повышения квалификации и переподготовки кадров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1772816"/>
            <a:ext cx="2483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79</a:t>
            </a:r>
            <a:r>
              <a:rPr lang="ru-RU" dirty="0" smtClean="0"/>
              <a:t> дистанционных курсов по программам ДПО</a:t>
            </a:r>
            <a:endParaRPr lang="ru-RU" dirty="0"/>
          </a:p>
        </p:txBody>
      </p:sp>
      <p:pic>
        <p:nvPicPr>
          <p:cNvPr id="11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8003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85800"/>
            <a:ext cx="6768752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Рост числа слушателей по программам Института безопасности жизнедеятельности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267" name="Содержимое 2"/>
          <p:cNvSpPr>
            <a:spLocks noGrp="1"/>
          </p:cNvSpPr>
          <p:nvPr>
            <p:ph type="body" sz="half" idx="2"/>
          </p:nvPr>
        </p:nvSpPr>
        <p:spPr>
          <a:xfrm>
            <a:off x="1475656" y="1600201"/>
            <a:ext cx="7211144" cy="460648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sz="1800" dirty="0" smtClean="0"/>
              <a:t>ДОТ активно стали использоваться с 2010 г.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102724098"/>
              </p:ext>
            </p:extLst>
          </p:nvPr>
        </p:nvGraphicFramePr>
        <p:xfrm>
          <a:off x="24905" y="1988840"/>
          <a:ext cx="8856984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010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7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  <p:sp>
        <p:nvSpPr>
          <p:cNvPr id="33801" name="TextBox 1"/>
          <p:cNvSpPr txBox="1">
            <a:spLocks noChangeArrowheads="1"/>
          </p:cNvSpPr>
          <p:nvPr/>
        </p:nvSpPr>
        <p:spPr bwMode="auto">
          <a:xfrm>
            <a:off x="2339752" y="119534"/>
            <a:ext cx="637346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Учебный ресурсный центр </a:t>
            </a:r>
          </a:p>
          <a:p>
            <a:r>
              <a:rPr lang="ru-RU" sz="3200" b="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ОмГТУ</a:t>
            </a:r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en-US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FESTO </a:t>
            </a:r>
            <a:endParaRPr lang="ru-RU" sz="3200" b="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Users\solomin\Desktop\Папка 27.06\Links\IMG_3156_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79" y="1500382"/>
            <a:ext cx="6408713" cy="2403736"/>
          </a:xfrm>
          <a:prstGeom prst="rect">
            <a:avLst/>
          </a:prstGeom>
          <a:noFill/>
        </p:spPr>
      </p:pic>
      <p:pic>
        <p:nvPicPr>
          <p:cNvPr id="1027" name="Picture 3" descr="C:\Users\solomin\Desktop\Папка 27.06\Links\IMG_31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980786"/>
            <a:ext cx="3168765" cy="2112510"/>
          </a:xfrm>
          <a:prstGeom prst="rect">
            <a:avLst/>
          </a:prstGeom>
          <a:noFill/>
        </p:spPr>
      </p:pic>
      <p:pic>
        <p:nvPicPr>
          <p:cNvPr id="1028" name="Picture 4" descr="C:\Users\solomin\Desktop\Папка 27.06\Links\IMG_31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39" y="3980786"/>
            <a:ext cx="3168353" cy="20882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Нормативно-правовое обеспечение</a:t>
            </a:r>
            <a:endParaRPr lang="ru-RU" sz="4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5649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171400"/>
            <a:ext cx="5397218" cy="1435608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Электронная поддержка учебного процесса в ОмГТУ регулируется нормативными документами:</a:t>
            </a:r>
            <a:endParaRPr lang="ru-RU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000364" y="1571613"/>
            <a:ext cx="6000792" cy="5000659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1) П ОмГТУ 71.24-2008 «Положение о проверке качества обучения на основе независимой внешней оценки»</a:t>
            </a:r>
          </a:p>
          <a:p>
            <a:r>
              <a:rPr lang="ru-RU" dirty="0" smtClean="0"/>
              <a:t>2) П ОМГТУ 73.01-2010 «Об управлении качеством оказания образовательных услуг с использованием </a:t>
            </a:r>
            <a:r>
              <a:rPr lang="ru-RU" dirty="0" err="1" smtClean="0"/>
              <a:t>мультимедийных</a:t>
            </a:r>
            <a:r>
              <a:rPr lang="ru-RU" dirty="0" smtClean="0"/>
              <a:t> программ и устройств»</a:t>
            </a:r>
          </a:p>
          <a:p>
            <a:r>
              <a:rPr lang="ru-RU" dirty="0" smtClean="0"/>
              <a:t>3) П ОмГТУ 71.37-2010 «О реализации ООП с использованием дистанционных образовательных технологий»</a:t>
            </a:r>
          </a:p>
          <a:p>
            <a:r>
              <a:rPr lang="ru-RU" dirty="0" smtClean="0"/>
              <a:t>4) И ОмГТУ 71.23-2011 «О предоставлении сервисных услуг учебно-методическим центром «</a:t>
            </a:r>
            <a:r>
              <a:rPr lang="ru-RU" dirty="0" err="1" smtClean="0"/>
              <a:t>Мультимедийные</a:t>
            </a:r>
            <a:r>
              <a:rPr lang="ru-RU" dirty="0" smtClean="0"/>
              <a:t> технологии»</a:t>
            </a:r>
          </a:p>
          <a:p>
            <a:r>
              <a:rPr lang="ru-RU" dirty="0" smtClean="0"/>
              <a:t>5) И ОмГТУ 71.24-2012 «О применении в учебном процессе лекций-презентаций с использованием </a:t>
            </a:r>
            <a:r>
              <a:rPr lang="ru-RU" dirty="0" err="1" smtClean="0"/>
              <a:t>мультимедийных</a:t>
            </a:r>
            <a:r>
              <a:rPr lang="ru-RU" dirty="0" smtClean="0"/>
              <a:t> технологий»</a:t>
            </a:r>
          </a:p>
          <a:p>
            <a:r>
              <a:rPr lang="ru-RU" dirty="0" smtClean="0"/>
              <a:t>6) П ОмГТУ 71.57-2012 «О применении дистанционных образовательных технологий для студентов заочной формы обучения»</a:t>
            </a:r>
          </a:p>
          <a:p>
            <a:r>
              <a:rPr lang="ru-RU" dirty="0" smtClean="0"/>
              <a:t>7) П ОмГТУ 71.61-2012 «О тестовом контроле учебных достижений студентов по дисциплинам (модулям)»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18594">
            <a:off x="214282" y="2357430"/>
            <a:ext cx="1785950" cy="11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1" descr="3D_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250133" y="3321843"/>
            <a:ext cx="1785950" cy="1857388"/>
          </a:xfrm>
          <a:prstGeom prst="rect">
            <a:avLst/>
          </a:prstGeom>
          <a:noFill/>
        </p:spPr>
      </p:pic>
      <p:pic>
        <p:nvPicPr>
          <p:cNvPr id="6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548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Олимпиады</a:t>
            </a:r>
            <a:b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студентов и школьников</a:t>
            </a:r>
            <a:endParaRPr lang="ru-RU" sz="4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669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286544"/>
            <a:ext cx="6047822" cy="83820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Студенческие олимпиады</a:t>
            </a:r>
            <a:r>
              <a:rPr lang="en-US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/>
            </a:r>
            <a:br>
              <a:rPr lang="en-US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 на базе ОмГТУ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70659" name="AutoShape 3"/>
          <p:cNvSpPr>
            <a:spLocks noChangeArrowheads="1"/>
          </p:cNvSpPr>
          <p:nvPr/>
        </p:nvSpPr>
        <p:spPr bwMode="gray">
          <a:xfrm>
            <a:off x="571472" y="3581400"/>
            <a:ext cx="2643206" cy="776294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60" name="AutoShape 4"/>
          <p:cNvSpPr>
            <a:spLocks noChangeArrowheads="1"/>
          </p:cNvSpPr>
          <p:nvPr/>
        </p:nvSpPr>
        <p:spPr bwMode="gray">
          <a:xfrm>
            <a:off x="571472" y="3048000"/>
            <a:ext cx="2643206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61" name="AutoShape 5"/>
          <p:cNvSpPr>
            <a:spLocks noChangeArrowheads="1"/>
          </p:cNvSpPr>
          <p:nvPr/>
        </p:nvSpPr>
        <p:spPr bwMode="gray">
          <a:xfrm>
            <a:off x="571472" y="2514600"/>
            <a:ext cx="2643206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62" name="AutoShape 6"/>
          <p:cNvSpPr>
            <a:spLocks noChangeArrowheads="1"/>
          </p:cNvSpPr>
          <p:nvPr/>
        </p:nvSpPr>
        <p:spPr bwMode="gray">
          <a:xfrm>
            <a:off x="6357950" y="3786190"/>
            <a:ext cx="2605118" cy="609600"/>
          </a:xfrm>
          <a:prstGeom prst="can">
            <a:avLst>
              <a:gd name="adj" fmla="val 25000"/>
            </a:avLst>
          </a:prstGeom>
          <a:ln w="9525">
            <a:noFill/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endParaRPr lang="ru-RU"/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gray">
          <a:xfrm>
            <a:off x="6286512" y="3214686"/>
            <a:ext cx="2605118" cy="609600"/>
          </a:xfrm>
          <a:prstGeom prst="can">
            <a:avLst>
              <a:gd name="adj" fmla="val 25000"/>
            </a:avLst>
          </a:prstGeom>
          <a:ln w="9525">
            <a:noFill/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endParaRPr lang="ru-RU"/>
          </a:p>
        </p:txBody>
      </p:sp>
      <p:sp>
        <p:nvSpPr>
          <p:cNvPr id="70664" name="AutoShape 8"/>
          <p:cNvSpPr>
            <a:spLocks noChangeArrowheads="1"/>
          </p:cNvSpPr>
          <p:nvPr/>
        </p:nvSpPr>
        <p:spPr bwMode="gray">
          <a:xfrm>
            <a:off x="6357950" y="2571744"/>
            <a:ext cx="2605118" cy="609600"/>
          </a:xfrm>
          <a:prstGeom prst="can">
            <a:avLst>
              <a:gd name="adj" fmla="val 25000"/>
            </a:avLst>
          </a:prstGeom>
          <a:ln w="9525">
            <a:noFill/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endParaRPr lang="ru-RU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14678" y="2000240"/>
            <a:ext cx="3157540" cy="2841625"/>
            <a:chOff x="1838" y="1248"/>
            <a:chExt cx="1989" cy="1790"/>
          </a:xfrm>
        </p:grpSpPr>
        <p:sp>
          <p:nvSpPr>
            <p:cNvPr id="70666" name="AutoShape 10"/>
            <p:cNvSpPr>
              <a:spLocks noChangeArrowheads="1"/>
            </p:cNvSpPr>
            <p:nvPr/>
          </p:nvSpPr>
          <p:spPr bwMode="gray">
            <a:xfrm rot="16200000" flipH="1">
              <a:off x="1786" y="1952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67" name="AutoShape 11"/>
            <p:cNvSpPr>
              <a:spLocks noChangeArrowheads="1"/>
            </p:cNvSpPr>
            <p:nvPr/>
          </p:nvSpPr>
          <p:spPr bwMode="gray">
            <a:xfrm rot="5400000" flipH="1">
              <a:off x="3569" y="1918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68" name="AutoShape 12"/>
            <p:cNvSpPr>
              <a:spLocks noChangeArrowheads="1"/>
            </p:cNvSpPr>
            <p:nvPr/>
          </p:nvSpPr>
          <p:spPr bwMode="gray">
            <a:xfrm rot="10800000" flipH="1">
              <a:off x="2677" y="283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gray">
            <a:xfrm>
              <a:off x="2030" y="1248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gray">
            <a:xfrm>
              <a:off x="2122" y="1339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672" name="Oval 16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673" name="Oval 17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70677" name="Text Box 21"/>
          <p:cNvSpPr txBox="1">
            <a:spLocks noChangeArrowheads="1"/>
          </p:cNvSpPr>
          <p:nvPr/>
        </p:nvSpPr>
        <p:spPr bwMode="gray">
          <a:xfrm>
            <a:off x="571472" y="2671763"/>
            <a:ext cx="25003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200" b="1" dirty="0" smtClean="0">
                <a:solidFill>
                  <a:srgbClr val="01060F"/>
                </a:solidFill>
                <a:latin typeface="Verdana" pitchFamily="34" charset="0"/>
              </a:rPr>
              <a:t>Геометрическое моделирование</a:t>
            </a:r>
          </a:p>
        </p:txBody>
      </p:sp>
      <p:sp>
        <p:nvSpPr>
          <p:cNvPr id="70678" name="Text Box 22"/>
          <p:cNvSpPr txBox="1">
            <a:spLocks noChangeArrowheads="1"/>
          </p:cNvSpPr>
          <p:nvPr/>
        </p:nvSpPr>
        <p:spPr bwMode="gray">
          <a:xfrm>
            <a:off x="928662" y="3214686"/>
            <a:ext cx="20811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dirty="0" smtClean="0">
                <a:solidFill>
                  <a:srgbClr val="01060F"/>
                </a:solidFill>
              </a:rPr>
              <a:t>Инженерный анализ</a:t>
            </a:r>
            <a:endParaRPr lang="en-US" sz="1400" b="1" dirty="0">
              <a:solidFill>
                <a:srgbClr val="01060F"/>
              </a:solidFill>
            </a:endParaRP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gray">
          <a:xfrm>
            <a:off x="571472" y="4214818"/>
            <a:ext cx="2643206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gray">
          <a:xfrm>
            <a:off x="571472" y="4714884"/>
            <a:ext cx="2643206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gray">
          <a:xfrm>
            <a:off x="428596" y="1643050"/>
            <a:ext cx="3048000" cy="609600"/>
          </a:xfrm>
          <a:prstGeom prst="can">
            <a:avLst>
              <a:gd name="adj" fmla="val 27866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b="1" dirty="0" smtClean="0">
              <a:solidFill>
                <a:schemeClr val="tx2"/>
              </a:solidFill>
              <a:latin typeface="Verdana" pitchFamily="34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Verdana" pitchFamily="34" charset="0"/>
              </a:rPr>
              <a:t>    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РЕГИОНАЛЬНЫЕ</a:t>
            </a:r>
          </a:p>
          <a:p>
            <a:endParaRPr lang="ru-RU" dirty="0"/>
          </a:p>
        </p:txBody>
      </p:sp>
      <p:sp>
        <p:nvSpPr>
          <p:cNvPr id="30" name="AutoShape 18"/>
          <p:cNvSpPr>
            <a:spLocks noChangeArrowheads="1"/>
          </p:cNvSpPr>
          <p:nvPr/>
        </p:nvSpPr>
        <p:spPr bwMode="gray">
          <a:xfrm>
            <a:off x="5929322" y="1714488"/>
            <a:ext cx="3048000" cy="609600"/>
          </a:xfrm>
          <a:prstGeom prst="can">
            <a:avLst>
              <a:gd name="adj" fmla="val 3203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b="1" dirty="0" smtClean="0">
              <a:solidFill>
                <a:schemeClr val="tx2"/>
              </a:solidFill>
              <a:latin typeface="Verdana" pitchFamily="34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Verdana" pitchFamily="34" charset="0"/>
              </a:rPr>
              <a:t>    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ВСЕРОССИЙСКИЕ</a:t>
            </a:r>
          </a:p>
          <a:p>
            <a:endParaRPr lang="ru-RU" dirty="0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gray">
          <a:xfrm>
            <a:off x="6286512" y="4500570"/>
            <a:ext cx="2605118" cy="609600"/>
          </a:xfrm>
          <a:prstGeom prst="can">
            <a:avLst>
              <a:gd name="adj" fmla="val 25000"/>
            </a:avLst>
          </a:prstGeom>
          <a:ln w="9525">
            <a:noFill/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endParaRPr lang="ru-RU"/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gray">
          <a:xfrm>
            <a:off x="1500166" y="4929198"/>
            <a:ext cx="8386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1400" b="1" dirty="0" smtClean="0">
                <a:solidFill>
                  <a:srgbClr val="01060F"/>
                </a:solidFill>
              </a:rPr>
              <a:t>Физика</a:t>
            </a:r>
            <a:endParaRPr lang="en-US" sz="1400" b="1" dirty="0">
              <a:solidFill>
                <a:srgbClr val="01060F"/>
              </a:solidFill>
            </a:endParaRP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gray">
          <a:xfrm>
            <a:off x="928662" y="4357694"/>
            <a:ext cx="20090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dirty="0" smtClean="0">
                <a:solidFill>
                  <a:srgbClr val="01060F"/>
                </a:solidFill>
              </a:rPr>
              <a:t>Программирование</a:t>
            </a:r>
            <a:endParaRPr lang="en-US" sz="1400" b="1" dirty="0">
              <a:solidFill>
                <a:srgbClr val="01060F"/>
              </a:solidFill>
            </a:endParaRPr>
          </a:p>
        </p:txBody>
      </p:sp>
      <p:sp>
        <p:nvSpPr>
          <p:cNvPr id="34" name="Text Box 22"/>
          <p:cNvSpPr txBox="1">
            <a:spLocks noChangeArrowheads="1"/>
          </p:cNvSpPr>
          <p:nvPr/>
        </p:nvSpPr>
        <p:spPr bwMode="gray">
          <a:xfrm>
            <a:off x="500034" y="3714752"/>
            <a:ext cx="27958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1400" b="1" dirty="0" smtClean="0">
                <a:solidFill>
                  <a:srgbClr val="01060F"/>
                </a:solidFill>
              </a:rPr>
              <a:t>Технологическая подготовка </a:t>
            </a:r>
          </a:p>
          <a:p>
            <a:pPr algn="ctr" eaLnBrk="0" hangingPunct="0"/>
            <a:r>
              <a:rPr lang="ru-RU" sz="1400" b="1" dirty="0" smtClean="0">
                <a:solidFill>
                  <a:srgbClr val="01060F"/>
                </a:solidFill>
              </a:rPr>
              <a:t>производства</a:t>
            </a:r>
            <a:endParaRPr lang="en-US" sz="1400" b="1" dirty="0">
              <a:solidFill>
                <a:srgbClr val="01060F"/>
              </a:solidFill>
            </a:endParaRP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gray">
          <a:xfrm>
            <a:off x="6429388" y="2714620"/>
            <a:ext cx="25003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Геометрическое моделирование</a:t>
            </a:r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gray">
          <a:xfrm>
            <a:off x="6643702" y="3429000"/>
            <a:ext cx="20097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Инженерный анализ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gray">
          <a:xfrm>
            <a:off x="6348106" y="3929066"/>
            <a:ext cx="27958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Технологическая подготовка </a:t>
            </a:r>
          </a:p>
          <a:p>
            <a:pPr algn="ctr" eaLnBrk="0" hangingPunct="0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производства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 Box 22"/>
          <p:cNvSpPr txBox="1">
            <a:spLocks noChangeArrowheads="1"/>
          </p:cNvSpPr>
          <p:nvPr/>
        </p:nvSpPr>
        <p:spPr bwMode="gray">
          <a:xfrm>
            <a:off x="6286512" y="4714884"/>
            <a:ext cx="2747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Техносферная</a:t>
            </a: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безопасность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Documents and Settings\User\Мои документы\Downloads\Gerb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636912"/>
            <a:ext cx="1292250" cy="1223259"/>
          </a:xfrm>
          <a:prstGeom prst="rect">
            <a:avLst/>
          </a:prstGeom>
          <a:noFill/>
        </p:spPr>
      </p:pic>
      <p:sp>
        <p:nvSpPr>
          <p:cNvPr id="40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1282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-18256"/>
            <a:ext cx="6237310" cy="114300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География </a:t>
            </a:r>
            <a:r>
              <a:rPr lang="ru-RU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и профиль </a:t>
            </a:r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вузов – участников олимпиад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172" name="AutoShape 44"/>
          <p:cNvSpPr>
            <a:spLocks noChangeArrowheads="1"/>
          </p:cNvSpPr>
          <p:nvPr/>
        </p:nvSpPr>
        <p:spPr bwMode="gray">
          <a:xfrm rot="17682773">
            <a:off x="4758492" y="2490293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73" name="AutoShape 45"/>
          <p:cNvSpPr>
            <a:spLocks noChangeArrowheads="1"/>
          </p:cNvSpPr>
          <p:nvPr/>
        </p:nvSpPr>
        <p:spPr bwMode="gray">
          <a:xfrm rot="4178735">
            <a:off x="4641256" y="5057290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74" name="AutoShape 46"/>
          <p:cNvSpPr>
            <a:spLocks noChangeArrowheads="1"/>
          </p:cNvSpPr>
          <p:nvPr/>
        </p:nvSpPr>
        <p:spPr bwMode="gray">
          <a:xfrm rot="35969022">
            <a:off x="3558381" y="26868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75" name="AutoShape 47"/>
          <p:cNvSpPr>
            <a:spLocks noChangeArrowheads="1"/>
          </p:cNvSpPr>
          <p:nvPr/>
        </p:nvSpPr>
        <p:spPr bwMode="gray">
          <a:xfrm rot="7535209">
            <a:off x="3520281" y="4741069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76" name="AutoShape 48"/>
          <p:cNvSpPr>
            <a:spLocks noChangeArrowheads="1"/>
          </p:cNvSpPr>
          <p:nvPr/>
        </p:nvSpPr>
        <p:spPr bwMode="gray">
          <a:xfrm rot="19554418">
            <a:off x="5370719" y="3054686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77" name="AutoShape 49"/>
          <p:cNvSpPr>
            <a:spLocks noChangeArrowheads="1"/>
          </p:cNvSpPr>
          <p:nvPr/>
        </p:nvSpPr>
        <p:spPr bwMode="gray">
          <a:xfrm rot="-10800000">
            <a:off x="2946400" y="3732213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78" name="Oval 50"/>
          <p:cNvSpPr>
            <a:spLocks noChangeArrowheads="1"/>
          </p:cNvSpPr>
          <p:nvPr/>
        </p:nvSpPr>
        <p:spPr bwMode="invGray">
          <a:xfrm>
            <a:off x="2692400" y="1970088"/>
            <a:ext cx="3743325" cy="374491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3429000" y="2028825"/>
            <a:ext cx="360363" cy="360363"/>
            <a:chOff x="1973" y="1706"/>
            <a:chExt cx="227" cy="227"/>
          </a:xfrm>
        </p:grpSpPr>
        <p:sp>
          <p:nvSpPr>
            <p:cNvPr id="48180" name="Oval 52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81" name="Oval 53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2484438" y="3684588"/>
            <a:ext cx="360362" cy="360362"/>
            <a:chOff x="1565" y="2659"/>
            <a:chExt cx="227" cy="227"/>
          </a:xfrm>
        </p:grpSpPr>
        <p:sp>
          <p:nvSpPr>
            <p:cNvPr id="48183" name="Oval 55"/>
            <p:cNvSpPr>
              <a:spLocks noChangeArrowheads="1"/>
            </p:cNvSpPr>
            <p:nvPr/>
          </p:nvSpPr>
          <p:spPr bwMode="gray">
            <a:xfrm>
              <a:off x="1565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84" name="Oval 56"/>
            <p:cNvSpPr>
              <a:spLocks noChangeArrowheads="1"/>
            </p:cNvSpPr>
            <p:nvPr/>
          </p:nvSpPr>
          <p:spPr bwMode="gray">
            <a:xfrm>
              <a:off x="1575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3348038" y="5227638"/>
            <a:ext cx="360362" cy="360362"/>
            <a:chOff x="2109" y="3612"/>
            <a:chExt cx="227" cy="227"/>
          </a:xfrm>
        </p:grpSpPr>
        <p:sp>
          <p:nvSpPr>
            <p:cNvPr id="48186" name="Oval 58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87" name="Oval 59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5214942" y="1857364"/>
            <a:ext cx="360362" cy="360362"/>
            <a:chOff x="3470" y="1706"/>
            <a:chExt cx="227" cy="227"/>
          </a:xfrm>
        </p:grpSpPr>
        <p:sp>
          <p:nvSpPr>
            <p:cNvPr id="48189" name="Oval 61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90" name="Oval 62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6357950" y="3429000"/>
            <a:ext cx="360362" cy="360362"/>
            <a:chOff x="3923" y="2659"/>
            <a:chExt cx="227" cy="227"/>
          </a:xfrm>
        </p:grpSpPr>
        <p:sp>
          <p:nvSpPr>
            <p:cNvPr id="48192" name="Oval 64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93" name="Oval 65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5072066" y="5500702"/>
            <a:ext cx="360363" cy="360362"/>
            <a:chOff x="3515" y="3521"/>
            <a:chExt cx="227" cy="227"/>
          </a:xfrm>
        </p:grpSpPr>
        <p:sp>
          <p:nvSpPr>
            <p:cNvPr id="48195" name="Oval 67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96" name="Oval 68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8197" name="Oval 69"/>
          <p:cNvSpPr>
            <a:spLocks noChangeArrowheads="1"/>
          </p:cNvSpPr>
          <p:nvPr/>
        </p:nvSpPr>
        <p:spPr bwMode="gray">
          <a:xfrm>
            <a:off x="3624263" y="2922588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8198" name="Oval 70"/>
          <p:cNvSpPr>
            <a:spLocks noChangeArrowheads="1"/>
          </p:cNvSpPr>
          <p:nvPr/>
        </p:nvSpPr>
        <p:spPr bwMode="gray">
          <a:xfrm>
            <a:off x="3629025" y="2928938"/>
            <a:ext cx="1944688" cy="1944687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8199" name="Oval 71"/>
          <p:cNvSpPr>
            <a:spLocks noChangeArrowheads="1"/>
          </p:cNvSpPr>
          <p:nvPr/>
        </p:nvSpPr>
        <p:spPr bwMode="gray">
          <a:xfrm>
            <a:off x="3751263" y="3049588"/>
            <a:ext cx="1690687" cy="1690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8200" name="Oval 72"/>
          <p:cNvSpPr>
            <a:spLocks noChangeArrowheads="1"/>
          </p:cNvSpPr>
          <p:nvPr/>
        </p:nvSpPr>
        <p:spPr bwMode="gray">
          <a:xfrm>
            <a:off x="3733800" y="3022600"/>
            <a:ext cx="1690688" cy="16906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8" name="Group 85"/>
          <p:cNvGrpSpPr>
            <a:grpSpLocks/>
          </p:cNvGrpSpPr>
          <p:nvPr/>
        </p:nvGrpSpPr>
        <p:grpSpPr bwMode="auto">
          <a:xfrm>
            <a:off x="3835400" y="3133725"/>
            <a:ext cx="1522413" cy="1522413"/>
            <a:chOff x="2416" y="1974"/>
            <a:chExt cx="959" cy="959"/>
          </a:xfrm>
        </p:grpSpPr>
        <p:sp>
          <p:nvSpPr>
            <p:cNvPr id="48201" name="Oval 73"/>
            <p:cNvSpPr>
              <a:spLocks noChangeArrowheads="1"/>
            </p:cNvSpPr>
            <p:nvPr/>
          </p:nvSpPr>
          <p:spPr bwMode="gray">
            <a:xfrm>
              <a:off x="2416" y="1974"/>
              <a:ext cx="959" cy="959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8202" name="Oval 74"/>
            <p:cNvSpPr>
              <a:spLocks noChangeArrowheads="1"/>
            </p:cNvSpPr>
            <p:nvPr/>
          </p:nvSpPr>
          <p:spPr bwMode="gray">
            <a:xfrm>
              <a:off x="2430" y="1986"/>
              <a:ext cx="927" cy="92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8203" name="Oval 75"/>
            <p:cNvSpPr>
              <a:spLocks noChangeArrowheads="1"/>
            </p:cNvSpPr>
            <p:nvPr/>
          </p:nvSpPr>
          <p:spPr bwMode="gray">
            <a:xfrm>
              <a:off x="2441" y="1992"/>
              <a:ext cx="906" cy="90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8204" name="Oval 76"/>
            <p:cNvSpPr>
              <a:spLocks noChangeArrowheads="1"/>
            </p:cNvSpPr>
            <p:nvPr/>
          </p:nvSpPr>
          <p:spPr bwMode="gray">
            <a:xfrm>
              <a:off x="2451" y="2001"/>
              <a:ext cx="861" cy="8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8205" name="Oval 77"/>
            <p:cNvSpPr>
              <a:spLocks noChangeArrowheads="1"/>
            </p:cNvSpPr>
            <p:nvPr/>
          </p:nvSpPr>
          <p:spPr bwMode="gray">
            <a:xfrm>
              <a:off x="2502" y="2024"/>
              <a:ext cx="765" cy="68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48206" name="Text Box 78"/>
          <p:cNvSpPr txBox="1">
            <a:spLocks noChangeArrowheads="1"/>
          </p:cNvSpPr>
          <p:nvPr/>
        </p:nvSpPr>
        <p:spPr bwMode="auto">
          <a:xfrm>
            <a:off x="3857620" y="3643314"/>
            <a:ext cx="157402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1400" b="1" dirty="0" smtClean="0">
                <a:solidFill>
                  <a:schemeClr val="bg1">
                    <a:lumMod val="75000"/>
                  </a:schemeClr>
                </a:solidFill>
              </a:rPr>
              <a:t>всероссийские </a:t>
            </a:r>
          </a:p>
          <a:p>
            <a:pPr algn="ctr" eaLnBrk="0" hangingPunct="0"/>
            <a:r>
              <a:rPr lang="ru-RU" sz="1400" b="1" dirty="0" smtClean="0">
                <a:solidFill>
                  <a:schemeClr val="bg1">
                    <a:lumMod val="75000"/>
                  </a:schemeClr>
                </a:solidFill>
              </a:rPr>
              <a:t>олимпиады</a:t>
            </a:r>
            <a:endParaRPr lang="en-US" sz="14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207" name="Text Box 79"/>
          <p:cNvSpPr txBox="1">
            <a:spLocks noChangeArrowheads="1"/>
          </p:cNvSpPr>
          <p:nvPr/>
        </p:nvSpPr>
        <p:spPr bwMode="auto">
          <a:xfrm>
            <a:off x="3500430" y="1214422"/>
            <a:ext cx="2266261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rgbClr val="FFFF00"/>
                </a:solidFill>
              </a:rPr>
              <a:t>Алтайский  аграрный </a:t>
            </a:r>
          </a:p>
          <a:p>
            <a:pPr eaLnBrk="0" hangingPunct="0"/>
            <a:r>
              <a:rPr lang="ru-RU" sz="1600" dirty="0" smtClean="0">
                <a:solidFill>
                  <a:srgbClr val="FFFF00"/>
                </a:solidFill>
              </a:rPr>
              <a:t> университет</a:t>
            </a:r>
            <a:endParaRPr lang="en-US" sz="1600" dirty="0" smtClean="0">
              <a:solidFill>
                <a:srgbClr val="FFFF00"/>
              </a:solidFill>
            </a:endParaRPr>
          </a:p>
          <a:p>
            <a:pPr eaLnBrk="0" hangingPunct="0"/>
            <a:endParaRPr lang="en-US" sz="1600" dirty="0"/>
          </a:p>
        </p:txBody>
      </p:sp>
      <p:sp>
        <p:nvSpPr>
          <p:cNvPr id="48208" name="Text Box 80"/>
          <p:cNvSpPr txBox="1">
            <a:spLocks noChangeArrowheads="1"/>
          </p:cNvSpPr>
          <p:nvPr/>
        </p:nvSpPr>
        <p:spPr bwMode="auto">
          <a:xfrm>
            <a:off x="1428728" y="1714488"/>
            <a:ext cx="197432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ru-RU" sz="1600" dirty="0" smtClean="0">
                <a:solidFill>
                  <a:srgbClr val="FFC000"/>
                </a:solidFill>
              </a:rPr>
              <a:t>Уральский горный </a:t>
            </a:r>
          </a:p>
          <a:p>
            <a:pPr algn="r" eaLnBrk="0" hangingPunct="0"/>
            <a:r>
              <a:rPr lang="ru-RU" sz="1600" dirty="0" smtClean="0">
                <a:solidFill>
                  <a:srgbClr val="FFC000"/>
                </a:solidFill>
              </a:rPr>
              <a:t>университет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48209" name="Text Box 81"/>
          <p:cNvSpPr txBox="1">
            <a:spLocks noChangeArrowheads="1"/>
          </p:cNvSpPr>
          <p:nvPr/>
        </p:nvSpPr>
        <p:spPr bwMode="auto">
          <a:xfrm>
            <a:off x="6715140" y="3143248"/>
            <a:ext cx="1866601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rgbClr val="FFC000"/>
                </a:solidFill>
              </a:rPr>
              <a:t>Сибирский </a:t>
            </a:r>
          </a:p>
          <a:p>
            <a:pPr eaLnBrk="0" hangingPunct="0"/>
            <a:r>
              <a:rPr lang="ru-RU" sz="1600" dirty="0" smtClean="0">
                <a:solidFill>
                  <a:srgbClr val="FFC000"/>
                </a:solidFill>
              </a:rPr>
              <a:t>Аэрокосмический</a:t>
            </a:r>
          </a:p>
          <a:p>
            <a:pPr eaLnBrk="0" hangingPunct="0"/>
            <a:r>
              <a:rPr lang="ru-RU" sz="1600" dirty="0" smtClean="0">
                <a:solidFill>
                  <a:srgbClr val="FFC000"/>
                </a:solidFill>
              </a:rPr>
              <a:t>университет</a:t>
            </a:r>
          </a:p>
          <a:p>
            <a:pPr eaLnBrk="0" hangingPunct="0"/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48210" name="Text Box 82"/>
          <p:cNvSpPr txBox="1">
            <a:spLocks noChangeArrowheads="1"/>
          </p:cNvSpPr>
          <p:nvPr/>
        </p:nvSpPr>
        <p:spPr bwMode="auto">
          <a:xfrm>
            <a:off x="5000628" y="6000768"/>
            <a:ext cx="342902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rgbClr val="FFC000"/>
                </a:solidFill>
              </a:rPr>
              <a:t>Украина </a:t>
            </a:r>
            <a:r>
              <a:rPr lang="ru-RU" sz="1400" dirty="0" smtClean="0">
                <a:solidFill>
                  <a:srgbClr val="FFC000"/>
                </a:solidFill>
              </a:rPr>
              <a:t>(Автомобильно-дорожный Институт  </a:t>
            </a:r>
            <a:r>
              <a:rPr lang="ru-RU" sz="1400" dirty="0">
                <a:solidFill>
                  <a:srgbClr val="FFC000"/>
                </a:solidFill>
              </a:rPr>
              <a:t>Донецкого </a:t>
            </a:r>
            <a:r>
              <a:rPr lang="ru-RU" sz="1400" dirty="0" smtClean="0">
                <a:solidFill>
                  <a:srgbClr val="FFC000"/>
                </a:solidFill>
              </a:rPr>
              <a:t>Национального Технического Университета)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48211" name="Text Box 83"/>
          <p:cNvSpPr txBox="1">
            <a:spLocks noChangeArrowheads="1"/>
          </p:cNvSpPr>
          <p:nvPr/>
        </p:nvSpPr>
        <p:spPr bwMode="auto">
          <a:xfrm>
            <a:off x="214282" y="3500438"/>
            <a:ext cx="226857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/>
            <a:r>
              <a:rPr lang="ru-RU" sz="1600" dirty="0" smtClean="0">
                <a:solidFill>
                  <a:srgbClr val="FFC000"/>
                </a:solidFill>
              </a:rPr>
              <a:t>Тюменский нефтегазовый </a:t>
            </a:r>
          </a:p>
          <a:p>
            <a:pPr algn="r" eaLnBrk="0" hangingPunct="0"/>
            <a:r>
              <a:rPr lang="ru-RU" sz="1600" dirty="0" smtClean="0">
                <a:solidFill>
                  <a:srgbClr val="FFC000"/>
                </a:solidFill>
              </a:rPr>
              <a:t>университет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48212" name="Text Box 84"/>
          <p:cNvSpPr txBox="1">
            <a:spLocks noChangeArrowheads="1"/>
          </p:cNvSpPr>
          <p:nvPr/>
        </p:nvSpPr>
        <p:spPr bwMode="auto">
          <a:xfrm>
            <a:off x="1214414" y="5429264"/>
            <a:ext cx="217808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/>
            <a:r>
              <a:rPr lang="ru-RU" sz="1600" dirty="0" smtClean="0">
                <a:solidFill>
                  <a:srgbClr val="FFC000"/>
                </a:solidFill>
              </a:rPr>
              <a:t>Томский политехнический</a:t>
            </a:r>
          </a:p>
          <a:p>
            <a:pPr algn="r" eaLnBrk="0" hangingPunct="0"/>
            <a:r>
              <a:rPr lang="ru-RU" sz="1600" dirty="0" smtClean="0">
                <a:solidFill>
                  <a:srgbClr val="FFC000"/>
                </a:solidFill>
              </a:rPr>
              <a:t> университет</a:t>
            </a:r>
            <a:endParaRPr lang="en-US" sz="1600" dirty="0" smtClean="0">
              <a:solidFill>
                <a:srgbClr val="FFC000"/>
              </a:solidFill>
            </a:endParaRPr>
          </a:p>
          <a:p>
            <a:pPr algn="r" eaLnBrk="0" hangingPunct="0"/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47" name="AutoShape 48"/>
          <p:cNvSpPr>
            <a:spLocks noChangeArrowheads="1"/>
          </p:cNvSpPr>
          <p:nvPr/>
        </p:nvSpPr>
        <p:spPr bwMode="gray">
          <a:xfrm rot="20885255">
            <a:off x="5521984" y="3579085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9" name="Group 63"/>
          <p:cNvGrpSpPr>
            <a:grpSpLocks/>
          </p:cNvGrpSpPr>
          <p:nvPr/>
        </p:nvGrpSpPr>
        <p:grpSpPr bwMode="auto">
          <a:xfrm>
            <a:off x="6143636" y="2714620"/>
            <a:ext cx="360362" cy="360362"/>
            <a:chOff x="3923" y="2659"/>
            <a:chExt cx="227" cy="227"/>
          </a:xfrm>
        </p:grpSpPr>
        <p:sp>
          <p:nvSpPr>
            <p:cNvPr id="49" name="Oval 64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Oval 65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7" name="Text Box 81"/>
          <p:cNvSpPr txBox="1">
            <a:spLocks noChangeArrowheads="1"/>
          </p:cNvSpPr>
          <p:nvPr/>
        </p:nvSpPr>
        <p:spPr bwMode="auto">
          <a:xfrm>
            <a:off x="6500826" y="2571744"/>
            <a:ext cx="264317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rgbClr val="FFFF00"/>
                </a:solidFill>
              </a:rPr>
              <a:t>Сибирский Федеральный университет</a:t>
            </a:r>
          </a:p>
          <a:p>
            <a:pPr eaLnBrk="0" hangingPunct="0"/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58" name="AutoShape 45"/>
          <p:cNvSpPr>
            <a:spLocks noChangeArrowheads="1"/>
          </p:cNvSpPr>
          <p:nvPr/>
        </p:nvSpPr>
        <p:spPr bwMode="gray">
          <a:xfrm rot="2987085">
            <a:off x="5184909" y="4751839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5786446" y="5214950"/>
            <a:ext cx="360362" cy="360362"/>
            <a:chOff x="3923" y="2659"/>
            <a:chExt cx="227" cy="227"/>
          </a:xfrm>
        </p:grpSpPr>
        <p:sp>
          <p:nvSpPr>
            <p:cNvPr id="60" name="Oval 64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" name="Oval 65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2" name="Text Box 81"/>
          <p:cNvSpPr txBox="1">
            <a:spLocks noChangeArrowheads="1"/>
          </p:cNvSpPr>
          <p:nvPr/>
        </p:nvSpPr>
        <p:spPr bwMode="auto">
          <a:xfrm>
            <a:off x="6215074" y="5135131"/>
            <a:ext cx="210134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rgbClr val="FFFF00"/>
                </a:solidFill>
              </a:rPr>
              <a:t>Новосибирский технический университет</a:t>
            </a:r>
          </a:p>
          <a:p>
            <a:pPr eaLnBrk="0" hangingPunct="0"/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63" name="AutoShape 49"/>
          <p:cNvSpPr>
            <a:spLocks noChangeArrowheads="1"/>
          </p:cNvSpPr>
          <p:nvPr/>
        </p:nvSpPr>
        <p:spPr bwMode="gray">
          <a:xfrm rot="12503845">
            <a:off x="3004494" y="3151807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1" name="Group 60"/>
          <p:cNvGrpSpPr>
            <a:grpSpLocks/>
          </p:cNvGrpSpPr>
          <p:nvPr/>
        </p:nvGrpSpPr>
        <p:grpSpPr bwMode="auto">
          <a:xfrm>
            <a:off x="2643174" y="2786058"/>
            <a:ext cx="360362" cy="360362"/>
            <a:chOff x="3470" y="1706"/>
            <a:chExt cx="227" cy="227"/>
          </a:xfrm>
        </p:grpSpPr>
        <p:sp>
          <p:nvSpPr>
            <p:cNvPr id="65" name="Oval 61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Oval 62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7" name="Text Box 81"/>
          <p:cNvSpPr txBox="1">
            <a:spLocks noChangeArrowheads="1"/>
          </p:cNvSpPr>
          <p:nvPr/>
        </p:nvSpPr>
        <p:spPr bwMode="auto">
          <a:xfrm>
            <a:off x="827584" y="2357430"/>
            <a:ext cx="1887028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rgbClr val="FFFF00"/>
                </a:solidFill>
              </a:rPr>
              <a:t>Новосибирский архитектурно-строительный университет</a:t>
            </a:r>
          </a:p>
          <a:p>
            <a:pPr eaLnBrk="0" hangingPunct="0"/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68" name="AutoShape 47"/>
          <p:cNvSpPr>
            <a:spLocks noChangeArrowheads="1"/>
          </p:cNvSpPr>
          <p:nvPr/>
        </p:nvSpPr>
        <p:spPr bwMode="gray">
          <a:xfrm rot="9206389">
            <a:off x="3023158" y="4376675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2" name="Group 57"/>
          <p:cNvGrpSpPr>
            <a:grpSpLocks/>
          </p:cNvGrpSpPr>
          <p:nvPr/>
        </p:nvGrpSpPr>
        <p:grpSpPr bwMode="auto">
          <a:xfrm>
            <a:off x="2714612" y="4572008"/>
            <a:ext cx="360362" cy="360362"/>
            <a:chOff x="2109" y="3612"/>
            <a:chExt cx="227" cy="227"/>
          </a:xfrm>
        </p:grpSpPr>
        <p:sp>
          <p:nvSpPr>
            <p:cNvPr id="70" name="Oval 58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" name="Oval 59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2" name="Text Box 81"/>
          <p:cNvSpPr txBox="1">
            <a:spLocks noChangeArrowheads="1"/>
          </p:cNvSpPr>
          <p:nvPr/>
        </p:nvSpPr>
        <p:spPr bwMode="auto">
          <a:xfrm>
            <a:off x="1428728" y="4500570"/>
            <a:ext cx="1652287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rgbClr val="FFFF00"/>
                </a:solidFill>
              </a:rPr>
              <a:t>Кузбасский технический университет</a:t>
            </a:r>
          </a:p>
          <a:p>
            <a:pPr eaLnBrk="0" hangingPunct="0"/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73" name="AutoShape 45"/>
          <p:cNvSpPr>
            <a:spLocks noChangeArrowheads="1"/>
          </p:cNvSpPr>
          <p:nvPr/>
        </p:nvSpPr>
        <p:spPr bwMode="gray">
          <a:xfrm rot="6253931">
            <a:off x="3984697" y="5061300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3" name="Group 66"/>
          <p:cNvGrpSpPr>
            <a:grpSpLocks/>
          </p:cNvGrpSpPr>
          <p:nvPr/>
        </p:nvGrpSpPr>
        <p:grpSpPr bwMode="auto">
          <a:xfrm>
            <a:off x="4071934" y="5643578"/>
            <a:ext cx="360363" cy="360362"/>
            <a:chOff x="3515" y="3521"/>
            <a:chExt cx="227" cy="227"/>
          </a:xfrm>
        </p:grpSpPr>
        <p:sp>
          <p:nvSpPr>
            <p:cNvPr id="75" name="Oval 67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" name="Oval 68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7" name="AutoShape 46"/>
          <p:cNvSpPr>
            <a:spLocks noChangeArrowheads="1"/>
          </p:cNvSpPr>
          <p:nvPr/>
        </p:nvSpPr>
        <p:spPr bwMode="gray">
          <a:xfrm rot="16200000">
            <a:off x="4177505" y="2394735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4" name="Group 60"/>
          <p:cNvGrpSpPr>
            <a:grpSpLocks/>
          </p:cNvGrpSpPr>
          <p:nvPr/>
        </p:nvGrpSpPr>
        <p:grpSpPr bwMode="auto">
          <a:xfrm>
            <a:off x="4357686" y="1714488"/>
            <a:ext cx="360362" cy="360362"/>
            <a:chOff x="3470" y="1706"/>
            <a:chExt cx="227" cy="227"/>
          </a:xfrm>
        </p:grpSpPr>
        <p:sp>
          <p:nvSpPr>
            <p:cNvPr id="79" name="Oval 61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" name="Oval 62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1" name="Text Box 79"/>
          <p:cNvSpPr txBox="1">
            <a:spLocks noChangeArrowheads="1"/>
          </p:cNvSpPr>
          <p:nvPr/>
        </p:nvSpPr>
        <p:spPr bwMode="auto">
          <a:xfrm>
            <a:off x="5677128" y="1234783"/>
            <a:ext cx="350043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err="1" smtClean="0">
                <a:solidFill>
                  <a:srgbClr val="FFFF00"/>
                </a:solidFill>
              </a:rPr>
              <a:t>Комсомольский-на-Амуре</a:t>
            </a:r>
            <a:r>
              <a:rPr lang="ru-RU" sz="1600" dirty="0" smtClean="0">
                <a:solidFill>
                  <a:srgbClr val="FFFF00"/>
                </a:solidFill>
              </a:rPr>
              <a:t> технический университет 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82" name="Text Box 84"/>
          <p:cNvSpPr txBox="1">
            <a:spLocks noChangeArrowheads="1"/>
          </p:cNvSpPr>
          <p:nvPr/>
        </p:nvSpPr>
        <p:spPr bwMode="auto">
          <a:xfrm>
            <a:off x="3071802" y="6027003"/>
            <a:ext cx="178595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/>
            <a:r>
              <a:rPr lang="ru-RU" sz="1600" dirty="0" smtClean="0">
                <a:solidFill>
                  <a:srgbClr val="FFFF00"/>
                </a:solidFill>
              </a:rPr>
              <a:t>Челябинская </a:t>
            </a:r>
            <a:r>
              <a:rPr lang="ru-RU" sz="1600" dirty="0" err="1" smtClean="0">
                <a:solidFill>
                  <a:srgbClr val="FFFF00"/>
                </a:solidFill>
              </a:rPr>
              <a:t>агроинженерная</a:t>
            </a:r>
            <a:r>
              <a:rPr lang="ru-RU" sz="1600" dirty="0" smtClean="0">
                <a:solidFill>
                  <a:srgbClr val="FFFF00"/>
                </a:solidFill>
              </a:rPr>
              <a:t> академия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83" name="AutoShape 45"/>
          <p:cNvSpPr>
            <a:spLocks noChangeArrowheads="1"/>
          </p:cNvSpPr>
          <p:nvPr/>
        </p:nvSpPr>
        <p:spPr bwMode="gray">
          <a:xfrm rot="499706">
            <a:off x="5588880" y="4056352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5" name="Group 63"/>
          <p:cNvGrpSpPr>
            <a:grpSpLocks/>
          </p:cNvGrpSpPr>
          <p:nvPr/>
        </p:nvGrpSpPr>
        <p:grpSpPr bwMode="auto">
          <a:xfrm>
            <a:off x="6429388" y="4071942"/>
            <a:ext cx="360362" cy="360362"/>
            <a:chOff x="3923" y="2659"/>
            <a:chExt cx="227" cy="227"/>
          </a:xfrm>
        </p:grpSpPr>
        <p:sp>
          <p:nvSpPr>
            <p:cNvPr id="85" name="Oval 64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" name="Oval 65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7" name="Text Box 81"/>
          <p:cNvSpPr txBox="1">
            <a:spLocks noChangeArrowheads="1"/>
          </p:cNvSpPr>
          <p:nvPr/>
        </p:nvSpPr>
        <p:spPr bwMode="auto">
          <a:xfrm>
            <a:off x="6858017" y="4000505"/>
            <a:ext cx="178595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rgbClr val="FFFF00"/>
                </a:solidFill>
              </a:rPr>
              <a:t>Сыктывкарский лесной институт</a:t>
            </a:r>
          </a:p>
          <a:p>
            <a:pPr eaLnBrk="0" hangingPunct="0"/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88" name="AutoShape 45"/>
          <p:cNvSpPr>
            <a:spLocks noChangeArrowheads="1"/>
          </p:cNvSpPr>
          <p:nvPr/>
        </p:nvSpPr>
        <p:spPr bwMode="gray">
          <a:xfrm rot="1844911">
            <a:off x="5447435" y="4397013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215074" y="4643446"/>
            <a:ext cx="360362" cy="360362"/>
            <a:chOff x="3923" y="2659"/>
            <a:chExt cx="227" cy="227"/>
          </a:xfrm>
        </p:grpSpPr>
        <p:sp>
          <p:nvSpPr>
            <p:cNvPr id="90" name="Oval 64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" name="Oval 65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3" name="Text Box 81"/>
          <p:cNvSpPr txBox="1">
            <a:spLocks noChangeArrowheads="1"/>
          </p:cNvSpPr>
          <p:nvPr/>
        </p:nvSpPr>
        <p:spPr bwMode="auto">
          <a:xfrm>
            <a:off x="6643702" y="4714884"/>
            <a:ext cx="178595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rgbClr val="FFC000"/>
                </a:solidFill>
              </a:rPr>
              <a:t>Орловский ГТУ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94" name="AutoShape 44"/>
          <p:cNvSpPr>
            <a:spLocks noChangeArrowheads="1"/>
          </p:cNvSpPr>
          <p:nvPr/>
        </p:nvSpPr>
        <p:spPr bwMode="gray">
          <a:xfrm rot="18864379">
            <a:off x="5199219" y="2668451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7" name="Group 63"/>
          <p:cNvGrpSpPr>
            <a:grpSpLocks/>
          </p:cNvGrpSpPr>
          <p:nvPr/>
        </p:nvGrpSpPr>
        <p:grpSpPr bwMode="auto">
          <a:xfrm>
            <a:off x="5857884" y="2214554"/>
            <a:ext cx="360362" cy="360362"/>
            <a:chOff x="3923" y="2659"/>
            <a:chExt cx="227" cy="227"/>
          </a:xfrm>
        </p:grpSpPr>
        <p:sp>
          <p:nvSpPr>
            <p:cNvPr id="96" name="Oval 64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" name="Oval 65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8" name="Text Box 81"/>
          <p:cNvSpPr txBox="1">
            <a:spLocks noChangeArrowheads="1"/>
          </p:cNvSpPr>
          <p:nvPr/>
        </p:nvSpPr>
        <p:spPr bwMode="auto">
          <a:xfrm>
            <a:off x="6257776" y="1799054"/>
            <a:ext cx="264317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rgbClr val="FFC000"/>
                </a:solidFill>
              </a:rPr>
              <a:t>Башкирский государственный аграрный университет</a:t>
            </a:r>
            <a:endParaRPr lang="en-US" sz="1600" dirty="0">
              <a:solidFill>
                <a:srgbClr val="FFC000"/>
              </a:solidFill>
            </a:endParaRPr>
          </a:p>
        </p:txBody>
      </p:sp>
      <p:pic>
        <p:nvPicPr>
          <p:cNvPr id="92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5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335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04445"/>
            <a:ext cx="5539974" cy="876283"/>
          </a:xfrm>
        </p:spPr>
        <p:txBody>
          <a:bodyPr>
            <a:normAutofit fontScale="90000"/>
          </a:bodyPr>
          <a:lstStyle/>
          <a:p>
            <a:pPr algn="l"/>
            <a:r>
              <a:rPr lang="ru-RU" sz="30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Программные продукты</a:t>
            </a:r>
            <a:br>
              <a:rPr lang="ru-RU" sz="30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30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для студенческих олимпиад</a:t>
            </a:r>
            <a:endParaRPr lang="en-US" sz="3000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  <p:graphicFrame>
        <p:nvGraphicFramePr>
          <p:cNvPr id="79875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4486579"/>
              </p:ext>
            </p:extLst>
          </p:nvPr>
        </p:nvGraphicFramePr>
        <p:xfrm>
          <a:off x="357158" y="1500175"/>
          <a:ext cx="8286808" cy="4750113"/>
        </p:xfrm>
        <a:graphic>
          <a:graphicData uri="http://schemas.openxmlformats.org/drawingml/2006/table">
            <a:tbl>
              <a:tblPr/>
              <a:tblGrid>
                <a:gridCol w="2214578"/>
                <a:gridCol w="2214578"/>
                <a:gridCol w="2000264"/>
                <a:gridCol w="1857388"/>
              </a:tblGrid>
              <a:tr h="1065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Техносферная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безопасность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C828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Технологическая подготовка производства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Инженерный анализ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C52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Геометрическое моделирование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A7F6">
                        <a:alpha val="80000"/>
                      </a:srgbClr>
                    </a:solidFill>
                  </a:tcPr>
                </a:tc>
              </a:tr>
              <a:tr h="64876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2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УПРЗА "</a:t>
                      </a:r>
                      <a:r>
                        <a:rPr lang="ru-RU" sz="2400" b="1" kern="1200" dirty="0" err="1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Эко-Центр</a:t>
                      </a:r>
                      <a:r>
                        <a:rPr lang="ru-RU" sz="2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"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Работа с системой ЧПУ </a:t>
                      </a:r>
                      <a:r>
                        <a:rPr lang="en-US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Siemens</a:t>
                      </a:r>
                      <a:r>
                        <a:rPr lang="ru-RU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840</a:t>
                      </a:r>
                      <a:r>
                        <a:rPr lang="en-US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300" b="1" kern="1200" dirty="0" err="1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установлен-ной</a:t>
                      </a:r>
                      <a:r>
                        <a:rPr lang="ru-RU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на станке </a:t>
                      </a:r>
                      <a:r>
                        <a:rPr lang="en-US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EMCO </a:t>
                      </a:r>
                      <a:r>
                        <a:rPr lang="en-US" sz="2300" b="1" kern="1200" dirty="0" err="1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ConceptTURN</a:t>
                      </a:r>
                      <a:r>
                        <a:rPr lang="ru-RU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450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2250" b="1" kern="1200" dirty="0" err="1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Использова-ние</a:t>
                      </a:r>
                      <a:r>
                        <a:rPr lang="ru-RU" sz="225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модулей CAD/</a:t>
                      </a:r>
                      <a:r>
                        <a:rPr lang="en-US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  <a:r>
                        <a:rPr lang="ru-RU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Е/</a:t>
                      </a:r>
                      <a:r>
                        <a:rPr lang="en-US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PDM</a:t>
                      </a:r>
                      <a:r>
                        <a:rPr lang="ru-RU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-системы  </a:t>
                      </a:r>
                      <a:r>
                        <a:rPr lang="en-US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APM</a:t>
                      </a:r>
                      <a:r>
                        <a:rPr lang="ru-RU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300" b="1" kern="1200" dirty="0" err="1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WinMachine</a:t>
                      </a:r>
                      <a:r>
                        <a:rPr lang="ru-RU" sz="23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ru-RU" sz="2300" b="1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00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2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КОМПАС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60001"/>
                      </a:schemeClr>
                    </a:solidFill>
                  </a:tcPr>
                </a:tc>
              </a:tr>
              <a:tr h="78775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ru-RU" sz="2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2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FLEX CAD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80000"/>
                      </a:schemeClr>
                    </a:solidFill>
                  </a:tcPr>
                </a:tc>
              </a:tr>
              <a:tr h="98500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СДО «Прометей»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00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 err="1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SolidWorks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60001"/>
                      </a:schemeClr>
                    </a:solidFill>
                  </a:tcPr>
                </a:tc>
              </a:tr>
              <a:tr h="122742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AutoCAD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02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-900000">
            <a:off x="645427" y="3168062"/>
            <a:ext cx="5985159" cy="160610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Обучение </a:t>
            </a:r>
            <a:b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 использованием ДОТ </a:t>
            </a:r>
            <a:endParaRPr lang="ru-RU" sz="4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34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67744" y="-99392"/>
            <a:ext cx="63470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Заочное обучение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Институт заочного обучения (ИЗО)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85402" y="3356992"/>
            <a:ext cx="4330824" cy="3540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Каждый студент заочной формы получает диск с кейсом на следующий семестр обучения. В кейсе собраны учебно-методические материалы по всем дисциплинам семестра.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Общее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количество дисциплин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изучение которых осуществляется с использованием ДОТ –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1337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СДО «Прометей» содержит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1787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тестов с различными режимами проверки (самопроверка,  итоговый контроль).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299" y="3140968"/>
            <a:ext cx="4355976" cy="3384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45" y="1259632"/>
            <a:ext cx="4429847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tint val="75000"/>
                  </a:schemeClr>
                </a:solidFill>
              </a:rPr>
              <a:t>На протяжении 6 курсов студенты – заочники обучаются с 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</a:rPr>
              <a:t>применением </a:t>
            </a:r>
            <a:r>
              <a:rPr lang="ru-RU" dirty="0" smtClean="0">
                <a:solidFill>
                  <a:schemeClr val="tx1">
                    <a:tint val="75000"/>
                  </a:schemeClr>
                </a:solidFill>
              </a:rPr>
              <a:t>ДОТ.</a:t>
            </a:r>
          </a:p>
          <a:p>
            <a:endParaRPr lang="ru-RU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>
                    <a:tint val="75000"/>
                  </a:schemeClr>
                </a:solidFill>
              </a:rPr>
              <a:t>База ЭУМК с 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</a:rPr>
              <a:t>1 по 11 </a:t>
            </a:r>
            <a:r>
              <a:rPr lang="ru-RU" dirty="0" smtClean="0">
                <a:solidFill>
                  <a:schemeClr val="tx1">
                    <a:tint val="75000"/>
                  </a:schemeClr>
                </a:solidFill>
              </a:rPr>
              <a:t>семестры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tint val="75000"/>
                  </a:schemeClr>
                </a:solidFill>
              </a:rPr>
              <a:t>–</a:t>
            </a:r>
          </a:p>
          <a:p>
            <a:pPr lvl="0"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2121  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кейс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. </a:t>
            </a:r>
          </a:p>
          <a:p>
            <a:pPr lvl="0" algn="ctr" defTabSz="914400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40355" y="1412776"/>
            <a:ext cx="3872158" cy="1656184"/>
          </a:xfrm>
          <a:prstGeom prst="rect">
            <a:avLst/>
          </a:prstGeom>
        </p:spPr>
      </p:pic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317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2936648"/>
              </p:ext>
            </p:extLst>
          </p:nvPr>
        </p:nvGraphicFramePr>
        <p:xfrm>
          <a:off x="251519" y="5085184"/>
          <a:ext cx="8640959" cy="1428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2712"/>
                <a:gridCol w="792368"/>
                <a:gridCol w="755038"/>
                <a:gridCol w="820311"/>
                <a:gridCol w="960106"/>
                <a:gridCol w="960106"/>
                <a:gridCol w="960106"/>
                <a:gridCol w="960106"/>
                <a:gridCol w="960106"/>
              </a:tblGrid>
              <a:tr h="714375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Поступления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2005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2006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2007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2008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2009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2010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2011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2012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1437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Млн. руб.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23,6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55,3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81,2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108,9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116,9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 136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144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862004528"/>
              </p:ext>
            </p:extLst>
          </p:nvPr>
        </p:nvGraphicFramePr>
        <p:xfrm>
          <a:off x="503548" y="908720"/>
          <a:ext cx="8136903" cy="4146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67744" y="32523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Поступления в бюджет ОмГТУ от студентов ИЗО  в </a:t>
            </a:r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2005 – </a:t>
            </a:r>
            <a:r>
              <a:rPr lang="ru-RU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2012 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9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lide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318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1577975" y="215900"/>
            <a:ext cx="7302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  <a:p>
            <a:pPr algn="ctr" eaLnBrk="0" hangingPunct="0">
              <a:buFontTx/>
              <a:buAutoNum type="arabicPeriod"/>
            </a:pPr>
            <a:endParaRPr lang="en-GB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</p:txBody>
      </p:sp>
      <p:sp>
        <p:nvSpPr>
          <p:cNvPr id="29699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>
                <a:solidFill>
                  <a:srgbClr val="3399FF"/>
                </a:solidFill>
              </a:rPr>
              <a:t>www.omgtu.ru </a:t>
            </a:r>
            <a:endParaRPr lang="ru-RU" sz="1200">
              <a:solidFill>
                <a:srgbClr val="3399FF"/>
              </a:solidFill>
            </a:endParaRPr>
          </a:p>
        </p:txBody>
      </p:sp>
      <p:pic>
        <p:nvPicPr>
          <p:cNvPr id="29700" name="Picture 2" descr="G:\DSC_8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772816"/>
            <a:ext cx="3478783" cy="230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TextBox 5"/>
          <p:cNvSpPr txBox="1">
            <a:spLocks noChangeArrowheads="1"/>
          </p:cNvSpPr>
          <p:nvPr/>
        </p:nvSpPr>
        <p:spPr bwMode="auto">
          <a:xfrm>
            <a:off x="2339752" y="296863"/>
            <a:ext cx="680424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28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Учебный научно-производственный центр</a:t>
            </a:r>
            <a:r>
              <a:rPr lang="en-US" sz="28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«Современные технологии машиностроения»</a:t>
            </a:r>
          </a:p>
        </p:txBody>
      </p:sp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772816"/>
            <a:ext cx="3245192" cy="23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27.06\Links\IMG_31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149080"/>
            <a:ext cx="3240360" cy="216024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149080"/>
            <a:ext cx="345638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4127" y="251328"/>
            <a:ext cx="4104456" cy="30783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4127" y="3535344"/>
            <a:ext cx="4104456" cy="30783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02206" y="3535344"/>
            <a:ext cx="3996018" cy="30783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02206" y="332656"/>
            <a:ext cx="3996019" cy="29970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517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528" y="-18216"/>
            <a:ext cx="5065776" cy="854928"/>
          </a:xfrm>
        </p:spPr>
        <p:txBody>
          <a:bodyPr/>
          <a:lstStyle/>
          <a:p>
            <a:pPr algn="l"/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Заключение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979712" y="2060848"/>
            <a:ext cx="5843365" cy="35575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effectLst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utoShape 3"/>
          <p:cNvSpPr>
            <a:spLocks noChangeArrowheads="1"/>
          </p:cNvSpPr>
          <p:nvPr/>
        </p:nvSpPr>
        <p:spPr bwMode="gray">
          <a:xfrm>
            <a:off x="0" y="1643050"/>
            <a:ext cx="4262465" cy="4429156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gray">
          <a:xfrm>
            <a:off x="285720" y="2000240"/>
            <a:ext cx="3643338" cy="3714776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gray">
          <a:xfrm>
            <a:off x="714348" y="3143248"/>
            <a:ext cx="2786082" cy="14465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ru-RU" sz="2400" b="1" dirty="0" smtClean="0"/>
              <a:t>Региональный электронный университет</a:t>
            </a:r>
          </a:p>
          <a:p>
            <a:pPr algn="ctr" eaLnBrk="0" hangingPunct="0"/>
            <a:endParaRPr lang="en-US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86182" y="1214422"/>
            <a:ext cx="4572000" cy="6913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ru-RU" sz="1700" dirty="0" smtClean="0">
                <a:solidFill>
                  <a:srgbClr val="FFCC00"/>
                </a:solidFill>
              </a:rPr>
              <a:t>Резкое увеличение информационных  ресурсов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2071678"/>
            <a:ext cx="45720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700" dirty="0" smtClean="0">
                <a:solidFill>
                  <a:srgbClr val="FFCC00"/>
                </a:solidFill>
              </a:rPr>
              <a:t>Увеличение точек доступа как для потенциальных абитуриентов, так и для обучающихся</a:t>
            </a:r>
            <a:endParaRPr lang="ru-RU" sz="1700" dirty="0">
              <a:solidFill>
                <a:srgbClr val="FFCC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57752" y="3143248"/>
            <a:ext cx="428624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rgbClr val="FFCC00"/>
                </a:solidFill>
              </a:rPr>
              <a:t>Создание совместных образовательных программ по аналогии с реализованными в проекте «Синергия»</a:t>
            </a:r>
            <a:endParaRPr lang="ru-RU" sz="1700" dirty="0">
              <a:solidFill>
                <a:srgbClr val="FFCC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628" y="4286256"/>
            <a:ext cx="414337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 smtClean="0">
                <a:solidFill>
                  <a:srgbClr val="FFCC00"/>
                </a:solidFill>
              </a:rPr>
              <a:t>Увеличение электронной и реальной мобильности студентов и преподавателей,  вплоть до передачи целых дисциплин в другие ВУЗы города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57620" y="5643578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700" dirty="0" smtClean="0">
                <a:solidFill>
                  <a:srgbClr val="FFCC00"/>
                </a:solidFill>
              </a:rPr>
              <a:t>Реформирование филиалов ВУЗа в пункты доступа дистанционного обучения</a:t>
            </a:r>
            <a:endParaRPr lang="ru-RU" sz="1700" dirty="0">
              <a:solidFill>
                <a:srgbClr val="FFCC00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8462134">
            <a:off x="3046813" y="1769517"/>
            <a:ext cx="85621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9802034">
            <a:off x="3675284" y="2404513"/>
            <a:ext cx="85621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975506" y="3269716"/>
            <a:ext cx="85621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156774">
            <a:off x="3964017" y="4131839"/>
            <a:ext cx="85621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2978356">
            <a:off x="3628527" y="5049593"/>
            <a:ext cx="85621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3399FF"/>
                </a:solidFill>
              </a:rPr>
              <a:t>www.omgtu.ru </a:t>
            </a:r>
            <a:endParaRPr lang="ru-RU" sz="12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4504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339751" y="215900"/>
            <a:ext cx="654072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Научно-образовательный центр «НИИ </a:t>
            </a:r>
            <a:r>
              <a:rPr lang="en-US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Радиоэлектронники</a:t>
            </a:r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и приборостроения» </a:t>
            </a:r>
            <a:endParaRPr lang="ru-RU" sz="3200" b="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771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>
                <a:solidFill>
                  <a:srgbClr val="3399FF"/>
                </a:solidFill>
              </a:rPr>
              <a:t>www.omgtu.ru </a:t>
            </a:r>
            <a:endParaRPr lang="ru-RU" sz="1200">
              <a:solidFill>
                <a:srgbClr val="3399FF"/>
              </a:solidFill>
            </a:endParaRPr>
          </a:p>
        </p:txBody>
      </p:sp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1763713" y="1989386"/>
            <a:ext cx="6804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2773" name="Picture 2" descr="C:\Documents and Settings\manuka\Мои документы\Dropbox\Фабрика Бизнеса\Алина\Ресурсные центры\9.jpg"/>
          <p:cNvPicPr>
            <a:picLocks noChangeAspect="1" noChangeArrowheads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 bwMode="auto">
          <a:xfrm>
            <a:off x="6012160" y="1916832"/>
            <a:ext cx="2736304" cy="180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789040"/>
            <a:ext cx="27363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916832"/>
            <a:ext cx="5522906" cy="384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1577975" y="215900"/>
            <a:ext cx="7302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  <a:p>
            <a:pPr algn="ctr" eaLnBrk="0" hangingPunct="0"/>
            <a:r>
              <a:rPr lang="ru-RU" sz="2000" i="1">
                <a:solidFill>
                  <a:srgbClr val="BFBFBF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</a:p>
          <a:p>
            <a:pPr algn="ctr" eaLnBrk="0" hangingPunct="0">
              <a:buFontTx/>
              <a:buAutoNum type="arabicPeriod"/>
            </a:pPr>
            <a:endParaRPr lang="en-GB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</p:txBody>
      </p:sp>
      <p:sp>
        <p:nvSpPr>
          <p:cNvPr id="33795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>
                <a:solidFill>
                  <a:srgbClr val="3399FF"/>
                </a:solidFill>
              </a:rPr>
              <a:t>www.omgtu.ru </a:t>
            </a:r>
            <a:endParaRPr lang="ru-RU" sz="1200">
              <a:solidFill>
                <a:srgbClr val="3399FF"/>
              </a:solidFill>
            </a:endParaRPr>
          </a:p>
        </p:txBody>
      </p:sp>
      <p:pic>
        <p:nvPicPr>
          <p:cNvPr id="33796" name="Picture 3" descr="C:\Documents and Settings\manuka\Рабочий стол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25006"/>
            <a:ext cx="2930352" cy="194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TextBox 5"/>
          <p:cNvSpPr txBox="1">
            <a:spLocks noChangeArrowheads="1"/>
          </p:cNvSpPr>
          <p:nvPr/>
        </p:nvSpPr>
        <p:spPr bwMode="auto">
          <a:xfrm>
            <a:off x="2339752" y="-24482"/>
            <a:ext cx="68042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Научно-образовательный </a:t>
            </a:r>
          </a:p>
          <a:p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ресурсный центр </a:t>
            </a:r>
            <a:r>
              <a:rPr lang="ru-RU" sz="3200" b="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нанотехнологий</a:t>
            </a:r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3" descr="C:\работа\ОМОС_24.08.12_соломин\Работа ОМОС 2013\web\сайт фото\IMG_24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25006"/>
            <a:ext cx="2952328" cy="194421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3071036"/>
            <a:ext cx="5904656" cy="345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1577975" y="215900"/>
            <a:ext cx="7302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  <a:p>
            <a:pPr algn="ctr" eaLnBrk="0" hangingPunct="0"/>
            <a:r>
              <a:rPr lang="ru-RU" sz="2000" i="1">
                <a:solidFill>
                  <a:srgbClr val="BFBFBF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</a:p>
          <a:p>
            <a:pPr algn="ctr" eaLnBrk="0" hangingPunct="0">
              <a:buFontTx/>
              <a:buAutoNum type="arabicPeriod"/>
            </a:pPr>
            <a:endParaRPr lang="en-GB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</p:txBody>
      </p:sp>
      <p:sp>
        <p:nvSpPr>
          <p:cNvPr id="33795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>
                <a:solidFill>
                  <a:srgbClr val="3399FF"/>
                </a:solidFill>
              </a:rPr>
              <a:t>www.omgtu.ru </a:t>
            </a:r>
            <a:endParaRPr lang="ru-RU" sz="1200">
              <a:solidFill>
                <a:srgbClr val="3399FF"/>
              </a:solidFill>
            </a:endParaRPr>
          </a:p>
        </p:txBody>
      </p:sp>
      <p:sp>
        <p:nvSpPr>
          <p:cNvPr id="14347" name="TextBox 5"/>
          <p:cNvSpPr txBox="1">
            <a:spLocks noChangeArrowheads="1"/>
          </p:cNvSpPr>
          <p:nvPr/>
        </p:nvSpPr>
        <p:spPr bwMode="auto">
          <a:xfrm>
            <a:off x="2411760" y="296863"/>
            <a:ext cx="637346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Ресурсный центр «Информационные технологии»</a:t>
            </a:r>
          </a:p>
        </p:txBody>
      </p:sp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7145" y="2492896"/>
            <a:ext cx="485927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05064"/>
            <a:ext cx="2304256" cy="139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2492896"/>
            <a:ext cx="2304256" cy="143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1577975" y="215900"/>
            <a:ext cx="7302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  <a:p>
            <a:pPr algn="ctr" eaLnBrk="0" hangingPunct="0"/>
            <a:r>
              <a:rPr lang="ru-RU" sz="2000" i="1">
                <a:solidFill>
                  <a:srgbClr val="BFBFBF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</a:p>
          <a:p>
            <a:pPr algn="ctr" eaLnBrk="0" hangingPunct="0">
              <a:buFontTx/>
              <a:buAutoNum type="arabicPeriod"/>
            </a:pPr>
            <a:endParaRPr lang="en-GB" sz="1800" b="0" i="1">
              <a:solidFill>
                <a:srgbClr val="191966"/>
              </a:solidFill>
              <a:latin typeface="Univers"/>
              <a:cs typeface="Tahoma" pitchFamily="34" charset="0"/>
            </a:endParaRPr>
          </a:p>
        </p:txBody>
      </p:sp>
      <p:sp>
        <p:nvSpPr>
          <p:cNvPr id="33795" name="TextBox 9"/>
          <p:cNvSpPr txBox="1">
            <a:spLocks noChangeArrowheads="1"/>
          </p:cNvSpPr>
          <p:nvPr/>
        </p:nvSpPr>
        <p:spPr bwMode="auto">
          <a:xfrm>
            <a:off x="0" y="6581775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>
                <a:solidFill>
                  <a:srgbClr val="3399FF"/>
                </a:solidFill>
              </a:rPr>
              <a:t>www.omgtu.ru </a:t>
            </a:r>
            <a:endParaRPr lang="ru-RU" sz="1200">
              <a:solidFill>
                <a:srgbClr val="3399FF"/>
              </a:solidFill>
            </a:endParaRPr>
          </a:p>
        </p:txBody>
      </p:sp>
      <p:sp>
        <p:nvSpPr>
          <p:cNvPr id="14347" name="TextBox 5"/>
          <p:cNvSpPr txBox="1">
            <a:spLocks noChangeArrowheads="1"/>
          </p:cNvSpPr>
          <p:nvPr/>
        </p:nvSpPr>
        <p:spPr bwMode="auto">
          <a:xfrm>
            <a:off x="2411760" y="296863"/>
            <a:ext cx="637346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Научно-образовательный </a:t>
            </a:r>
          </a:p>
          <a:p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ресурсный центр «</a:t>
            </a:r>
            <a:r>
              <a:rPr lang="ru-RU" sz="3200" b="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Политест</a:t>
            </a:r>
            <a:r>
              <a:rPr lang="ru-RU" sz="32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</a:t>
            </a:r>
          </a:p>
        </p:txBody>
      </p:sp>
      <p:pic>
        <p:nvPicPr>
          <p:cNvPr id="7" name="Picture 3" descr="C:\работа\ОМОС_24.08.12_соломин\Работа ОМОС 2013\дизайнер\logo OmGTU_gori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944216" cy="674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9" y="2060848"/>
            <a:ext cx="282053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8252" y="2060848"/>
            <a:ext cx="444592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4 - &amp;quot;Электронная библиотечная система ОмГТУ «АРБУЗ»&amp;quot;&quot;/&gt;&lt;property id=&quot;20307&quot; value=&quot;334&quot;/&gt;&lt;/object&gt;&lt;object type=&quot;3&quot; unique_id=&quot;10006&quot;&gt;&lt;property id=&quot;20148&quot; value=&quot;5&quot;/&gt;&lt;property id=&quot;20300&quot; value=&quot;Slide 16 - &amp;quot;Пилотный проект &amp;#x0D;&amp;#x0A;по созданию региональной ЭБС&amp;quot;&quot;/&gt;&lt;property id=&quot;20307&quot; value=&quot;313&quot;/&gt;&lt;/object&gt;&lt;object type=&quot;3&quot; unique_id=&quot;10007&quot;&gt;&lt;property id=&quot;20148&quot; value=&quot;5&quot;/&gt;&lt;property id=&quot;20300&quot; value=&quot;Slide 15 - &amp;quot;Показатели ЭБС «АРБУЗ»&amp;quot;&quot;/&gt;&lt;property id=&quot;20307&quot; value=&quot;343&quot;/&gt;&lt;/object&gt;&lt;object type=&quot;3&quot; unique_id=&quot;10010&quot;&gt;&lt;property id=&quot;20148&quot; value=&quot;5&quot;/&gt;&lt;property id=&quot;20300&quot; value=&quot;Slide 17 - &amp;quot;Сайты, содержащие электронные образовательные ресурсы&amp;quot;&quot;/&gt;&lt;property id=&quot;20307&quot; value=&quot;345&quot;/&gt;&lt;/object&gt;&lt;object type=&quot;3&quot; unique_id=&quot;10011&quot;&gt;&lt;property id=&quot;20148&quot; value=&quot;5&quot;/&gt;&lt;property id=&quot;20300&quot; value=&quot;Slide 18 - &amp;quot;Динамика роста объема электронного контента&amp;quot;&quot;/&gt;&lt;property id=&quot;20307&quot; value=&quot;346&quot;/&gt;&lt;/object&gt;&lt;object type=&quot;3&quot; unique_id=&quot;10012&quot;&gt;&lt;property id=&quot;20148&quot; value=&quot;5&quot;/&gt;&lt;property id=&quot;20300&quot; value=&quot;Slide 19 - &amp;quot;Разработка электронного контента&amp;quot;&quot;/&gt;&lt;property id=&quot;20307&quot; value=&quot;347&quot;/&gt;&lt;/object&gt;&lt;object type=&quot;3&quot; unique_id=&quot;10013&quot;&gt;&lt;property id=&quot;20148&quot; value=&quot;5&quot;/&gt;&lt;property id=&quot;20300&quot; value=&quot;Slide 23&quot;/&gt;&lt;property id=&quot;20307&quot; value=&quot;372&quot;/&gt;&lt;/object&gt;&lt;object type=&quot;3&quot; unique_id=&quot;10017&quot;&gt;&lt;property id=&quot;20148&quot; value=&quot;5&quot;/&gt;&lt;property id=&quot;20300&quot; value=&quot;Slide 26&quot;/&gt;&lt;property id=&quot;20307&quot; value=&quot;362&quot;/&gt;&lt;/object&gt;&lt;object type=&quot;3&quot; unique_id=&quot;10019&quot;&gt;&lt;property id=&quot;20148&quot; value=&quot;5&quot;/&gt;&lt;property id=&quot;20300&quot; value=&quot;Slide 27 - &amp;quot;Рост числа слушателей по программам Института безопасности жизнедеятельности&amp;quot;&quot;/&gt;&lt;property id=&quot;20307&quot; value=&quot;371&quot;/&gt;&lt;/object&gt;&lt;object type=&quot;3&quot; unique_id=&quot;10021&quot;&gt;&lt;property id=&quot;20148&quot; value=&quot;5&quot;/&gt;&lt;property id=&quot;20300&quot; value=&quot;Slide 29&quot;/&gt;&lt;property id=&quot;20307&quot; value=&quot;349&quot;/&gt;&lt;/object&gt;&lt;object type=&quot;3&quot; unique_id=&quot;10022&quot;&gt;&lt;property id=&quot;20148&quot; value=&quot;5&quot;/&gt;&lt;property id=&quot;20300&quot; value=&quot;Slide 30&quot;/&gt;&lt;property id=&quot;20307&quot; value=&quot;350&quot;/&gt;&lt;/object&gt;&lt;object type=&quot;3&quot; unique_id=&quot;10023&quot;&gt;&lt;property id=&quot;20148&quot; value=&quot;5&quot;/&gt;&lt;property id=&quot;20300&quot; value=&quot;Slide 31&quot;/&gt;&lt;property id=&quot;20307&quot; value=&quot;351&quot;/&gt;&lt;/object&gt;&lt;object type=&quot;3&quot; unique_id=&quot;10024&quot;&gt;&lt;property id=&quot;20148&quot; value=&quot;5&quot;/&gt;&lt;property id=&quot;20300&quot; value=&quot;Slide 32&quot;/&gt;&lt;property id=&quot;20307&quot; value=&quot;352&quot;/&gt;&lt;/object&gt;&lt;object type=&quot;3&quot; unique_id=&quot;10025&quot;&gt;&lt;property id=&quot;20148&quot; value=&quot;5&quot;/&gt;&lt;property id=&quot;20300&quot; value=&quot;Slide 33&quot;/&gt;&lt;property id=&quot;20307&quot; value=&quot;353&quot;/&gt;&lt;/object&gt;&lt;object type=&quot;3&quot; unique_id=&quot;10026&quot;&gt;&lt;property id=&quot;20148&quot; value=&quot;5&quot;/&gt;&lt;property id=&quot;20300&quot; value=&quot;Slide 34&quot;/&gt;&lt;property id=&quot;20307&quot; value=&quot;354&quot;/&gt;&lt;/object&gt;&lt;object type=&quot;3&quot; unique_id=&quot;10027&quot;&gt;&lt;property id=&quot;20148&quot; value=&quot;5&quot;/&gt;&lt;property id=&quot;20300&quot; value=&quot;Slide 35&quot;/&gt;&lt;property id=&quot;20307&quot; value=&quot;358&quot;/&gt;&lt;/object&gt;&lt;object type=&quot;3&quot; unique_id=&quot;10132&quot;&gt;&lt;property id=&quot;20148&quot; value=&quot;5&quot;/&gt;&lt;property id=&quot;20300&quot; value=&quot;Slide 1 - &amp;quot;Электронная поддержка учебного процесса в ОмГТУ&amp;quot;&quot;/&gt;&lt;property id=&quot;20307&quot; value=&quot;376&quot;/&gt;&lt;/object&gt;&lt;object type=&quot;3&quot; unique_id=&quot;10376&quot;&gt;&lt;property id=&quot;20148&quot; value=&quot;5&quot;/&gt;&lt;property id=&quot;20300&quot; value=&quot;Slide 3 - &amp;quot;Телекоммуникационное обеспечение&amp;quot;&quot;/&gt;&lt;property id=&quot;20307&quot; value=&quot;378&quot;/&gt;&lt;/object&gt;&lt;object type=&quot;3&quot; unique_id=&quot;10377&quot;&gt;&lt;property id=&quot;20148&quot; value=&quot;5&quot;/&gt;&lt;property id=&quot;20300&quot; value=&quot;Slide 13 - &amp;quot;Электронные образовательные ресурсы&amp;quot;&quot;/&gt;&lt;property id=&quot;20307&quot; value=&quot;377&quot;/&gt;&lt;/object&gt;&lt;object type=&quot;3&quot; unique_id=&quot;10378&quot;&gt;&lt;property id=&quot;20148&quot; value=&quot;5&quot;/&gt;&lt;property id=&quot;20300&quot; value=&quot;Slide 46 - &amp;quot;Программы подготовки преподавателей в области ЭО и ДОТ&amp;quot;&quot;/&gt;&lt;property id=&quot;20307&quot; value=&quot;379&quot;/&gt;&lt;/object&gt;&lt;object type=&quot;3&quot; unique_id=&quot;10380&quot;&gt;&lt;property id=&quot;20148&quot; value=&quot;5&quot;/&gt;&lt;property id=&quot;20300&quot; value=&quot;Slide 21 - &amp;quot;Ведение&amp;#x0D;&amp;#x0A; образовательного процесса&amp;#x0D;&amp;#x0A; с использованием ДОТ&amp;quot;&quot;/&gt;&lt;property id=&quot;20307&quot; value=&quot;381&quot;/&gt;&lt;/object&gt;&lt;object type=&quot;3&quot; unique_id=&quot;10382&quot;&gt;&lt;property id=&quot;20148&quot; value=&quot;5&quot;/&gt;&lt;property id=&quot;20300&quot; value=&quot;Slide 28 - &amp;quot;Проект «Синергия» (Фесто)&amp;quot;&quot;/&gt;&lt;property id=&quot;20307&quot; value=&quot;383&quot;/&gt;&lt;/object&gt;&lt;object type=&quot;3&quot; unique_id=&quot;10513&quot;&gt;&lt;property id=&quot;20148&quot; value=&quot;5&quot;/&gt;&lt;property id=&quot;20300&quot; value=&quot;Slide 36 - &amp;quot;Олимпиады&amp;#x0D;&amp;#x0A;студентов и школьников&amp;quot;&quot;/&gt;&lt;property id=&quot;20307&quot; value=&quot;384&quot;/&gt;&lt;/object&gt;&lt;object type=&quot;3&quot; unique_id=&quot;10923&quot;&gt;&lt;property id=&quot;20148&quot; value=&quot;5&quot;/&gt;&lt;property id=&quot;20300&quot; value=&quot;Slide 20 - &amp;quot;Разработки по перспективным направлениям в области электронного контента&amp;quot;&quot;/&gt;&lt;property id=&quot;20307&quot; value=&quot;386&quot;/&gt;&lt;/object&gt;&lt;object type=&quot;3&quot; unique_id=&quot;11300&quot;&gt;&lt;property id=&quot;20148&quot; value=&quot;5&quot;/&gt;&lt;property id=&quot;20300&quot; value=&quot;Slide 37 - &amp;quot;Студенческие олимпиады на базе ОмГТУ&amp;quot;&quot;/&gt;&lt;property id=&quot;20307&quot; value=&quot;387&quot;/&gt;&lt;/object&gt;&lt;object type=&quot;3&quot; unique_id=&quot;11301&quot;&gt;&lt;property id=&quot;20148&quot; value=&quot;5&quot;/&gt;&lt;property id=&quot;20300&quot; value=&quot;Slide 38 - &amp;quot;Программные продукты&amp;#x0D;&amp;#x0A;для студенческих олимпиад&amp;quot;&quot;/&gt;&lt;property id=&quot;20307&quot; value=&quot;388&quot;/&gt;&lt;/object&gt;&lt;object type=&quot;3&quot; unique_id=&quot;11302&quot;&gt;&lt;property id=&quot;20148&quot; value=&quot;5&quot;/&gt;&lt;property id=&quot;20300&quot; value=&quot;Slide 39 - &amp;quot;География и профиль вузов – участников олимпиад&amp;quot;&quot;/&gt;&lt;property id=&quot;20307&quot; value=&quot;389&quot;/&gt;&lt;/object&gt;&lt;object type=&quot;3&quot; unique_id=&quot;11303&quot;&gt;&lt;property id=&quot;20148&quot; value=&quot;5&quot;/&gt;&lt;property id=&quot;20300&quot; value=&quot;Slide 40 - &amp;quot;География участников олимпиад на базе ОмГТУ&amp;quot;&quot;/&gt;&lt;property id=&quot;20307&quot; value=&quot;390&quot;/&gt;&lt;/object&gt;&lt;object type=&quot;3&quot; unique_id=&quot;11304&quot;&gt;&lt;property id=&quot;20148&quot; value=&quot;5&quot;/&gt;&lt;property id=&quot;20300&quot; value=&quot;Slide 41 - &amp;quot;Дистанционные олимпиады&amp;quot;&quot;/&gt;&lt;property id=&quot;20307&quot; value=&quot;391&quot;/&gt;&lt;/object&gt;&lt;object type=&quot;3&quot; unique_id=&quot;11699&quot;&gt;&lt;property id=&quot;20148&quot; value=&quot;5&quot;/&gt;&lt;property id=&quot;20300&quot; value=&quot;Slide 47 - &amp;quot;Заключение&amp;quot;&quot;/&gt;&lt;property id=&quot;20307&quot; value=&quot;396&quot;/&gt;&lt;/object&gt;&lt;object type=&quot;3&quot; unique_id=&quot;11834&quot;&gt;&lt;property id=&quot;20148&quot; value=&quot;5&quot;/&gt;&lt;property id=&quot;20300&quot; value=&quot;Slide 25&quot;/&gt;&lt;property id=&quot;20307&quot; value=&quot;398&quot;/&gt;&lt;/object&gt;&lt;object type=&quot;3&quot; unique_id=&quot;11923&quot;&gt;&lt;property id=&quot;20148&quot; value=&quot;5&quot;/&gt;&lt;property id=&quot;20300&quot; value=&quot;Slide 4&quot;/&gt;&lt;property id=&quot;20307&quot; value=&quot;400&quot;/&gt;&lt;/object&gt;&lt;object type=&quot;3&quot; unique_id=&quot;11924&quot;&gt;&lt;property id=&quot;20148&quot; value=&quot;5&quot;/&gt;&lt;property id=&quot;20300&quot; value=&quot;Slide 5&quot;/&gt;&lt;property id=&quot;20307&quot; value=&quot;401&quot;/&gt;&lt;/object&gt;&lt;object type=&quot;3&quot; unique_id=&quot;12109&quot;&gt;&lt;property id=&quot;20148&quot; value=&quot;5&quot;/&gt;&lt;property id=&quot;20300&quot; value=&quot;Slide 6 - &amp;quot;Сетевые устройства для хранения данных&amp;quot;&quot;/&gt;&lt;property id=&quot;20307&quot; value=&quot;402&quot;/&gt;&lt;/object&gt;&lt;object type=&quot;3&quot; unique_id=&quot;13130&quot;&gt;&lt;property id=&quot;20148&quot; value=&quot;5&quot;/&gt;&lt;property id=&quot;20300&quot; value=&quot;Slide 24&quot;/&gt;&lt;property id=&quot;20307&quot; value=&quot;408&quot;/&gt;&lt;/object&gt;&lt;object type=&quot;3&quot; unique_id=&quot;13235&quot;&gt;&lt;property id=&quot;20148&quot; value=&quot;5&quot;/&gt;&lt;property id=&quot;20300&quot; value=&quot;Slide 7 - &amp;quot;Вычислительный кластер&amp;quot;&quot;/&gt;&lt;property id=&quot;20307&quot; value=&quot;409&quot;/&gt;&lt;/object&gt;&lt;object type=&quot;3&quot; unique_id=&quot;13607&quot;&gt;&lt;property id=&quot;20148&quot; value=&quot;5&quot;/&gt;&lt;property id=&quot;20300&quot; value=&quot;Slide 2&quot;/&gt;&lt;property id=&quot;20307&quot; value=&quot;410&quot;/&gt;&lt;/object&gt;&lt;object type=&quot;3&quot; unique_id=&quot;14166&quot;&gt;&lt;property id=&quot;20148&quot; value=&quot;5&quot;/&gt;&lt;property id=&quot;20300&quot; value=&quot;Slide 8 - &amp;quot;Технические средства обучения&amp;quot;&quot;/&gt;&lt;property id=&quot;20307&quot; value=&quot;413&quot;/&gt;&lt;/object&gt;&lt;object type=&quot;3&quot; unique_id=&quot;14167&quot;&gt;&lt;property id=&quot;20148&quot; value=&quot;5&quot;/&gt;&lt;property id=&quot;20300&quot; value=&quot;Slide 9 - &amp;quot;Общеуниверситетские поточные аудитории&amp;#x0D;&amp;#x0A;&amp;quot;&quot;/&gt;&lt;property id=&quot;20307&quot; value=&quot;414&quot;/&gt;&lt;/object&gt;&lt;object type=&quot;3&quot; unique_id=&quot;14168&quot;&gt;&lt;property id=&quot;20148&quot; value=&quot;5&quot;/&gt;&lt;property id=&quot;20300&quot; value=&quot;Slide 10&quot;/&gt;&lt;property id=&quot;20307&quot; value=&quot;415&quot;/&gt;&lt;/object&gt;&lt;object type=&quot;3&quot; unique_id=&quot;14169&quot;&gt;&lt;property id=&quot;20148&quot; value=&quot;5&quot;/&gt;&lt;property id=&quot;20300&quot; value=&quot;Slide 11&quot;/&gt;&lt;property id=&quot;20307&quot; value=&quot;416&quot;/&gt;&lt;/object&gt;&lt;object type=&quot;3&quot; unique_id=&quot;14170&quot;&gt;&lt;property id=&quot;20148&quot; value=&quot;5&quot;/&gt;&lt;property id=&quot;20300&quot; value=&quot;Slide 12&quot;/&gt;&lt;property id=&quot;20307&quot; value=&quot;417&quot;/&gt;&lt;/object&gt;&lt;object type=&quot;3&quot; unique_id=&quot;14171&quot;&gt;&lt;property id=&quot;20148&quot; value=&quot;5&quot;/&gt;&lt;property id=&quot;20300&quot; value=&quot;Slide 42 - &amp;quot;Нормативная документация&amp;quot;&quot;/&gt;&lt;property id=&quot;20307&quot; value=&quot;419&quot;/&gt;&lt;/object&gt;&lt;object type=&quot;3&quot; unique_id=&quot;14172&quot;&gt;&lt;property id=&quot;20148&quot; value=&quot;5&quot;/&gt;&lt;property id=&quot;20300&quot; value=&quot;Slide 43 - &amp;quot;Нормативная документация СМК по использованию элементов электронного обучения&amp;quot;&quot;/&gt;&lt;property id=&quot;20307&quot; value=&quot;418&quot;/&gt;&lt;/object&gt;&lt;object type=&quot;3&quot; unique_id=&quot;14173&quot;&gt;&lt;property id=&quot;20148&quot; value=&quot;5&quot;/&gt;&lt;property id=&quot;20300&quot; value=&quot;Slide 44 - &amp;quot;Система повышения&amp;#x0D;&amp;#x0A;квалификации кадров &amp;#x0D;&amp;#x0A;в области ЭО и ДОТ &amp;quot;&quot;/&gt;&lt;property id=&quot;20307&quot; value=&quot;420&quot;/&gt;&lt;/object&gt;&lt;object type=&quot;3&quot; unique_id=&quot;14557&quot;&gt;&lt;property id=&quot;20148&quot; value=&quot;5&quot;/&gt;&lt;property id=&quot;20300&quot; value=&quot;Slide 45&quot;/&gt;&lt;property id=&quot;20307&quot; value=&quot;421&quot;/&gt;&lt;/object&gt;&lt;object type=&quot;3&quot; unique_id=&quot;14766&quot;&gt;&lt;property id=&quot;20148&quot; value=&quot;5&quot;/&gt;&lt;property id=&quot;20300&quot; value=&quot;Slide 22&quot;/&gt;&lt;property id=&quot;20307&quot; value=&quot;422&quot;/&gt;&lt;/object&gt;&lt;/object&gt;&lt;/object&gt;&lt;/database&gt;"/>
  <p:tag name="SECTOMILLISECCONVERTED" val="1"/>
  <p:tag name="ISPRING_RESOURCE_PATHS_HASH_2" val="e38dce1342a3c7f4db966ac7814d79f89ab2093"/>
</p:tagLst>
</file>

<file path=ppt/theme/theme1.xml><?xml version="1.0" encoding="utf-8"?>
<a:theme xmlns:a="http://schemas.openxmlformats.org/drawingml/2006/main" name="2013 - Региональный электронный университет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2013 - Региональный электронный университет</Template>
  <TotalTime>1209</TotalTime>
  <Words>1685</Words>
  <Application>Microsoft Office PowerPoint</Application>
  <PresentationFormat>Экран (4:3)</PresentationFormat>
  <Paragraphs>373</Paragraphs>
  <Slides>51</Slides>
  <Notes>41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2013 - Региональный электронный университет</vt:lpstr>
      <vt:lpstr>Инновационные образовательные технологии в ОмГТУ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Телекоммуникационное обеспечение</vt:lpstr>
      <vt:lpstr>Слайд 17</vt:lpstr>
      <vt:lpstr>Слайд 18</vt:lpstr>
      <vt:lpstr>Вычислительный кластер</vt:lpstr>
      <vt:lpstr>Электронные образовательные ресурсы</vt:lpstr>
      <vt:lpstr>Электронная библиотечная система ОмГТУ «АРБУЗ»</vt:lpstr>
      <vt:lpstr>Показатели ЭБС «АРБУЗ»</vt:lpstr>
      <vt:lpstr>Пилотный проект  по созданию региональной ЭБС</vt:lpstr>
      <vt:lpstr>Электронный контент</vt:lpstr>
      <vt:lpstr>Сайты, содержащие электронные образовательные ресурсы</vt:lpstr>
      <vt:lpstr>Динамика роста  электронного контента</vt:lpstr>
      <vt:lpstr>Слайд 27</vt:lpstr>
      <vt:lpstr>Средства разработки  электронного контента</vt:lpstr>
      <vt:lpstr>Разработки по перспективным направлениям в области электронного контента</vt:lpstr>
      <vt:lpstr>Виртуальные лабораторные работы</vt:lpstr>
      <vt:lpstr>Оснащение  аудиторного фоннда</vt:lpstr>
      <vt:lpstr>Общеуниверситетские  поточные аудитории </vt:lpstr>
      <vt:lpstr>Слайд 33</vt:lpstr>
      <vt:lpstr>Слайд 34</vt:lpstr>
      <vt:lpstr>Слайд 35</vt:lpstr>
      <vt:lpstr>Кадровое обеспечение</vt:lpstr>
      <vt:lpstr>Подготовка преподавателей в области разработки электронного контента</vt:lpstr>
      <vt:lpstr>Слайд 38</vt:lpstr>
      <vt:lpstr>Рост числа слушателей по программам Института безопасности жизнедеятельности</vt:lpstr>
      <vt:lpstr>Нормативно-правовое обеспечение</vt:lpstr>
      <vt:lpstr>Электронная поддержка учебного процесса в ОмГТУ регулируется нормативными документами:</vt:lpstr>
      <vt:lpstr>Олимпиады студентов и школьников</vt:lpstr>
      <vt:lpstr>Студенческие олимпиады  на базе ОмГТУ</vt:lpstr>
      <vt:lpstr>География и профиль вузов – участников олимпиад</vt:lpstr>
      <vt:lpstr>Программные продукты для студенческих олимпиад</vt:lpstr>
      <vt:lpstr>Обучение  с использованием ДОТ </vt:lpstr>
      <vt:lpstr>Слайд 47</vt:lpstr>
      <vt:lpstr>Слайд 48</vt:lpstr>
      <vt:lpstr>Слайд 49</vt:lpstr>
      <vt:lpstr>Слайд 50</vt:lpstr>
      <vt:lpstr>Заключение</vt:lpstr>
    </vt:vector>
  </TitlesOfParts>
  <Company>ЦИТ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Электронная поддержка учебного процесса в ОмГТУ</dc:title>
  <dc:creator>Лузгина Валерия</dc:creator>
  <cp:lastModifiedBy>Your User Name</cp:lastModifiedBy>
  <cp:revision>99</cp:revision>
  <cp:lastPrinted>2013-04-10T10:37:58Z</cp:lastPrinted>
  <dcterms:created xsi:type="dcterms:W3CDTF">2013-06-21T05:29:23Z</dcterms:created>
  <dcterms:modified xsi:type="dcterms:W3CDTF">2013-07-01T19:04:44Z</dcterms:modified>
</cp:coreProperties>
</file>