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Roboto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Light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RobotoLight-italic.fntdata"/><Relationship Id="rId27" Type="http://schemas.openxmlformats.org/officeDocument/2006/relationships/font" Target="fonts/Roboto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8192a26d4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8192a26d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8192a26d4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8192a26d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8192a26d4_2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8192a26d4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ed75ccf_0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 background">
  <p:cSld name="BLANK_1">
    <p:bg>
      <p:bgPr>
        <a:solidFill>
          <a:srgbClr val="2185C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97ABBC"/>
                </a:solidFill>
              </a:rPr>
              <a:t>“</a:t>
            </a:r>
            <a:endParaRPr b="1" sz="9600">
              <a:solidFill>
                <a:srgbClr val="97ABBC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" name="Google Shape;53;p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0" name="Google Shape;60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idx="1" type="body"/>
          </p:nvPr>
        </p:nvSpPr>
        <p:spPr>
          <a:xfrm>
            <a:off x="893700" y="6199950"/>
            <a:ext cx="6462600" cy="4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185C5"/>
                </a:solidFill>
              </a:defRPr>
            </a:lvl1pPr>
            <a:lvl2pPr lvl="1">
              <a:buNone/>
              <a:defRPr>
                <a:solidFill>
                  <a:srgbClr val="2185C5"/>
                </a:solidFill>
              </a:defRPr>
            </a:lvl2pPr>
            <a:lvl3pPr lvl="2">
              <a:buNone/>
              <a:defRPr>
                <a:solidFill>
                  <a:srgbClr val="2185C5"/>
                </a:solidFill>
              </a:defRPr>
            </a:lvl3pPr>
            <a:lvl4pPr lvl="3">
              <a:buNone/>
              <a:defRPr>
                <a:solidFill>
                  <a:srgbClr val="2185C5"/>
                </a:solidFill>
              </a:defRPr>
            </a:lvl4pPr>
            <a:lvl5pPr lvl="4">
              <a:buNone/>
              <a:defRPr>
                <a:solidFill>
                  <a:srgbClr val="2185C5"/>
                </a:solidFill>
              </a:defRPr>
            </a:lvl5pPr>
            <a:lvl6pPr lvl="5">
              <a:buNone/>
              <a:defRPr>
                <a:solidFill>
                  <a:srgbClr val="2185C5"/>
                </a:solidFill>
              </a:defRPr>
            </a:lvl6pPr>
            <a:lvl7pPr lvl="6">
              <a:buNone/>
              <a:defRPr>
                <a:solidFill>
                  <a:srgbClr val="2185C5"/>
                </a:solidFill>
              </a:defRPr>
            </a:lvl7pPr>
            <a:lvl8pPr lvl="7">
              <a:buNone/>
              <a:defRPr>
                <a:solidFill>
                  <a:srgbClr val="2185C5"/>
                </a:solidFill>
              </a:defRPr>
            </a:lvl8pPr>
            <a:lvl9pPr lvl="8">
              <a:buNone/>
              <a:defRPr>
                <a:solidFill>
                  <a:srgbClr val="2185C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0.jpg"/><Relationship Id="rId7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514104" y="2839775"/>
            <a:ext cx="6652500" cy="87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9ABE2"/>
                </a:solidFill>
                <a:latin typeface="Roboto"/>
                <a:ea typeface="Roboto"/>
                <a:cs typeface="Roboto"/>
                <a:sym typeface="Roboto"/>
              </a:rPr>
              <a:t>Студенческое Конструкторское Бюро</a:t>
            </a:r>
            <a:endParaRPr sz="2200">
              <a:solidFill>
                <a:srgbClr val="29ABE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50" y="2733975"/>
            <a:ext cx="4962073" cy="4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2"/>
          <p:cNvSpPr txBox="1"/>
          <p:nvPr>
            <p:ph type="title"/>
          </p:nvPr>
        </p:nvSpPr>
        <p:spPr>
          <a:xfrm>
            <a:off x="514104" y="5267100"/>
            <a:ext cx="6652500" cy="87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9ABE2"/>
                </a:solidFill>
                <a:latin typeface="Roboto"/>
                <a:ea typeface="Roboto"/>
                <a:cs typeface="Roboto"/>
                <a:sym typeface="Roboto"/>
              </a:rPr>
              <a:t>Шведов Н.М.</a:t>
            </a:r>
            <a:endParaRPr sz="2200">
              <a:solidFill>
                <a:srgbClr val="29ABE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77480"/>
                </a:solidFill>
                <a:latin typeface="Roboto"/>
                <a:ea typeface="Roboto"/>
                <a:cs typeface="Roboto"/>
                <a:sym typeface="Roboto"/>
              </a:rPr>
              <a:t>Магистрант 1 курса</a:t>
            </a:r>
            <a:endParaRPr sz="2200">
              <a:solidFill>
                <a:srgbClr val="6774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893700" y="940950"/>
            <a:ext cx="76281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</a:rPr>
              <a:t>Проблема, решаемая коллективом</a:t>
            </a:r>
            <a:endParaRPr>
              <a:solidFill>
                <a:srgbClr val="2185C5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893700" y="2392700"/>
            <a:ext cx="724050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20253"/>
                </a:solidFill>
                <a:latin typeface="Roboto Light"/>
                <a:ea typeface="Roboto Light"/>
                <a:cs typeface="Roboto Light"/>
                <a:sym typeface="Roboto Light"/>
              </a:rPr>
              <a:t>Наша задача -</a:t>
            </a:r>
            <a:endParaRPr sz="2400">
              <a:solidFill>
                <a:srgbClr val="F2025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677480"/>
                </a:solidFill>
                <a:latin typeface="Roboto Light"/>
                <a:ea typeface="Roboto Light"/>
                <a:cs typeface="Roboto Light"/>
                <a:sym typeface="Roboto Light"/>
              </a:rPr>
              <a:t>поиск средств, методов и технологий компьютерной графики для представления ОмГТУ на всевозможных площадках как самого инновационного вуза региона.</a:t>
            </a:r>
            <a:endParaRPr sz="24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875" y="299487"/>
            <a:ext cx="2101498" cy="1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893700" y="940950"/>
            <a:ext cx="76281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</a:rPr>
              <a:t>Актуальность проекта</a:t>
            </a:r>
            <a:endParaRPr>
              <a:solidFill>
                <a:srgbClr val="2185C5"/>
              </a:solidFill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893700" y="1962325"/>
            <a:ext cx="7517400" cy="3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77480"/>
                </a:solidFill>
                <a:latin typeface="Roboto Light"/>
                <a:ea typeface="Roboto Light"/>
                <a:cs typeface="Roboto Light"/>
                <a:sym typeface="Roboto Light"/>
              </a:rPr>
              <a:t>В 2018 году проекты СКБ «Политех\Медиа» современными зрелищными инсталляциями способствовали успеху бренда ОмГТУ.</a:t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77480"/>
                </a:solidFill>
                <a:latin typeface="Roboto Light"/>
                <a:ea typeface="Roboto Light"/>
                <a:cs typeface="Roboto Light"/>
                <a:sym typeface="Roboto Light"/>
              </a:rPr>
              <a:t>Поддержание интереса к бренду и укрепление его репутации требует постоянного поиска новых способов эффектного визуального воздействия.</a:t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77480"/>
                </a:solidFill>
                <a:latin typeface="Roboto Light"/>
                <a:ea typeface="Roboto Light"/>
                <a:cs typeface="Roboto Light"/>
                <a:sym typeface="Roboto Light"/>
              </a:rPr>
              <a:t>Бренд – это совокупность ожиданий, а ожидания надо оправдывать</a:t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875" y="299487"/>
            <a:ext cx="2101498" cy="1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893700" y="870300"/>
            <a:ext cx="7628100" cy="11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</a:rPr>
              <a:t>Цель и решаемые задачи</a:t>
            </a:r>
            <a:endParaRPr>
              <a:solidFill>
                <a:srgbClr val="2185C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</a:rPr>
              <a:t>проекта</a:t>
            </a:r>
            <a:endParaRPr>
              <a:solidFill>
                <a:srgbClr val="2185C5"/>
              </a:solidFill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864300" y="2307650"/>
            <a:ext cx="7686900" cy="3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20253"/>
                </a:solidFill>
                <a:latin typeface="Roboto Light"/>
                <a:ea typeface="Roboto Light"/>
                <a:cs typeface="Roboto Light"/>
                <a:sym typeface="Roboto Light"/>
              </a:rPr>
              <a:t>Цель: </a:t>
            </a:r>
            <a:endParaRPr sz="1800">
              <a:solidFill>
                <a:srgbClr val="F2025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77480"/>
                </a:solidFill>
                <a:latin typeface="Roboto Light"/>
                <a:ea typeface="Roboto Light"/>
                <a:cs typeface="Roboto Light"/>
                <a:sym typeface="Roboto Light"/>
              </a:rPr>
              <a:t>исследование современных технологий в сфере массовой визуальной коммуникации и проектирование, на основе научного подхода, эффектных светотехнических инсталляций для рекламно-выставочных мероприятий.</a:t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20253"/>
                </a:solidFill>
                <a:latin typeface="Roboto Light"/>
                <a:ea typeface="Roboto Light"/>
                <a:cs typeface="Roboto Light"/>
                <a:sym typeface="Roboto Light"/>
              </a:rPr>
              <a:t>Задачи:</a:t>
            </a:r>
            <a:endParaRPr sz="1800">
              <a:solidFill>
                <a:srgbClr val="F2025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77480"/>
                </a:solidFill>
                <a:latin typeface="Roboto Light"/>
                <a:ea typeface="Roboto Light"/>
                <a:cs typeface="Roboto Light"/>
                <a:sym typeface="Roboto Light"/>
              </a:rPr>
              <a:t>реализовать визуальное оформление выставочной экспозиции ОмГТУ с применением генеративной графики и бесконтактного взаимодействия </a:t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875" y="299487"/>
            <a:ext cx="2101498" cy="1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893700" y="870300"/>
            <a:ext cx="7628100" cy="11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</a:rPr>
              <a:t>Имеющиеся ресурсы</a:t>
            </a:r>
            <a:endParaRPr>
              <a:solidFill>
                <a:srgbClr val="2185C5"/>
              </a:solidFill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864300" y="1639275"/>
            <a:ext cx="7686900" cy="3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Roboto Light"/>
              <a:buAutoNum type="arabicPeriod"/>
            </a:pPr>
            <a:r>
              <a:rPr lang="en" sz="2400">
                <a:solidFill>
                  <a:srgbClr val="677480"/>
                </a:solidFill>
                <a:latin typeface="Roboto Light"/>
                <a:ea typeface="Roboto Light"/>
                <a:cs typeface="Roboto Light"/>
                <a:sym typeface="Roboto Light"/>
              </a:rPr>
              <a:t>2 проектора</a:t>
            </a:r>
            <a:endParaRPr sz="24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Roboto Light"/>
              <a:buAutoNum type="arabicPeriod"/>
            </a:pPr>
            <a:r>
              <a:rPr lang="en" sz="2400">
                <a:solidFill>
                  <a:srgbClr val="677480"/>
                </a:solidFill>
                <a:latin typeface="Roboto Light"/>
                <a:ea typeface="Roboto Light"/>
                <a:cs typeface="Roboto Light"/>
                <a:sym typeface="Roboto Light"/>
              </a:rPr>
              <a:t>Стойки для проекторов</a:t>
            </a:r>
            <a:endParaRPr sz="24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Roboto Light"/>
              <a:buAutoNum type="arabicPeriod"/>
            </a:pPr>
            <a:r>
              <a:rPr lang="en" sz="2400">
                <a:solidFill>
                  <a:srgbClr val="677480"/>
                </a:solidFill>
                <a:latin typeface="Roboto Light"/>
                <a:ea typeface="Roboto Light"/>
                <a:cs typeface="Roboto Light"/>
                <a:sym typeface="Roboto Light"/>
              </a:rPr>
              <a:t>Интерактивная сенсорная панель</a:t>
            </a:r>
            <a:endParaRPr sz="24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Roboto Light"/>
              <a:buAutoNum type="arabicPeriod"/>
            </a:pPr>
            <a:r>
              <a:rPr lang="en" sz="2400">
                <a:solidFill>
                  <a:srgbClr val="677480"/>
                </a:solidFill>
                <a:latin typeface="Roboto Light"/>
                <a:ea typeface="Roboto Light"/>
                <a:cs typeface="Roboto Light"/>
                <a:sym typeface="Roboto Light"/>
              </a:rPr>
              <a:t>Разветвитель видеосигнала</a:t>
            </a:r>
            <a:endParaRPr sz="24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Roboto Light"/>
              <a:buAutoNum type="arabicPeriod"/>
            </a:pPr>
            <a:r>
              <a:rPr lang="en" sz="2400">
                <a:solidFill>
                  <a:srgbClr val="677480"/>
                </a:solidFill>
                <a:latin typeface="Roboto Light"/>
                <a:ea typeface="Roboto Light"/>
                <a:cs typeface="Roboto Light"/>
                <a:sym typeface="Roboto Light"/>
              </a:rPr>
              <a:t>Ноутбук</a:t>
            </a:r>
            <a:endParaRPr sz="24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748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875" y="299487"/>
            <a:ext cx="2101498" cy="1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00" y="4596925"/>
            <a:ext cx="4335826" cy="21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 b="14888" l="1555" r="0" t="22895"/>
          <a:stretch/>
        </p:blipFill>
        <p:spPr>
          <a:xfrm>
            <a:off x="4373625" y="4596700"/>
            <a:ext cx="4770374" cy="22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"/>
            <a:ext cx="4951599" cy="29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8223" y="0"/>
            <a:ext cx="4605777" cy="29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/>
          <p:nvPr/>
        </p:nvSpPr>
        <p:spPr>
          <a:xfrm>
            <a:off x="0" y="5199475"/>
            <a:ext cx="5393700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 txBox="1"/>
          <p:nvPr>
            <p:ph type="title"/>
          </p:nvPr>
        </p:nvSpPr>
        <p:spPr>
          <a:xfrm>
            <a:off x="584075" y="5692575"/>
            <a:ext cx="5796000" cy="7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</a:rPr>
              <a:t>Имеющийся опыт</a:t>
            </a:r>
            <a:endParaRPr>
              <a:solidFill>
                <a:srgbClr val="2185C5"/>
              </a:solidFill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5">
            <a:alphaModFix/>
          </a:blip>
          <a:srcRect b="0" l="0" r="7766" t="0"/>
          <a:stretch/>
        </p:blipFill>
        <p:spPr>
          <a:xfrm>
            <a:off x="2571075" y="2873600"/>
            <a:ext cx="3332921" cy="2430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p.userapi.com/c855332/v855332585/e310/cMYxHNenY9Y.jpg" id="136" name="Google Shape;13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1" y="2873600"/>
            <a:ext cx="3240360" cy="2430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vovan\Desktop\MakTV\СКБ_2018_19\Новогоднее оформление ОмГТУ\Новогодний Политех.jpg" id="137" name="Google Shape;13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03993" y="2872477"/>
            <a:ext cx="3239999" cy="2432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idx="4294967295" type="subTitle"/>
          </p:nvPr>
        </p:nvSpPr>
        <p:spPr>
          <a:xfrm>
            <a:off x="916025" y="2298025"/>
            <a:ext cx="55611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2185C5"/>
                </a:solidFill>
                <a:latin typeface="Roboto"/>
                <a:ea typeface="Roboto"/>
                <a:cs typeface="Roboto"/>
                <a:sym typeface="Roboto"/>
              </a:rPr>
              <a:t>Что же дальше</a:t>
            </a:r>
            <a:r>
              <a:rPr b="1" lang="en" sz="4800">
                <a:solidFill>
                  <a:srgbClr val="2185C5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4800">
              <a:solidFill>
                <a:srgbClr val="2185C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8"/>
          <p:cNvSpPr txBox="1"/>
          <p:nvPr>
            <p:ph idx="4294967295" type="body"/>
          </p:nvPr>
        </p:nvSpPr>
        <p:spPr>
          <a:xfrm>
            <a:off x="916025" y="3165425"/>
            <a:ext cx="5561100" cy="26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Достигли потолка?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cat_bn.jpg" id="144" name="Google Shape;144;p18"/>
          <p:cNvPicPr preferRelativeResize="0"/>
          <p:nvPr/>
        </p:nvPicPr>
        <p:blipFill rotWithShape="1">
          <a:blip r:embed="rId3">
            <a:alphaModFix/>
          </a:blip>
          <a:srcRect b="1419" l="41832" r="32044" t="0"/>
          <a:stretch/>
        </p:blipFill>
        <p:spPr>
          <a:xfrm>
            <a:off x="7352500" y="0"/>
            <a:ext cx="1791500" cy="676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025" y="6269537"/>
            <a:ext cx="2101498" cy="1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5">
            <a:alphaModFix/>
          </a:blip>
          <a:srcRect b="-959" l="32584" r="32584" t="960"/>
          <a:stretch/>
        </p:blipFill>
        <p:spPr>
          <a:xfrm>
            <a:off x="7352500" y="0"/>
            <a:ext cx="1791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893700" y="256600"/>
            <a:ext cx="3094800" cy="87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85C5"/>
                </a:solidFill>
              </a:rPr>
              <a:t>Необходимое оборудование</a:t>
            </a:r>
            <a:endParaRPr sz="2400">
              <a:solidFill>
                <a:srgbClr val="2185C5"/>
              </a:solidFill>
            </a:endParaRPr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893700" y="1237450"/>
            <a:ext cx="3328800" cy="4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2 проектора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Рабочая станция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Контроллер жестов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Разветвитель видеосигнала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Мидиконтроллер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Люксометр, яркомер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Лазерный дальномер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Удлинитель электросети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Монтажные материалы и инструменты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И др.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19"/>
          <p:cNvPicPr preferRelativeResize="0"/>
          <p:nvPr/>
        </p:nvPicPr>
        <p:blipFill rotWithShape="1">
          <a:blip r:embed="rId3">
            <a:alphaModFix/>
          </a:blip>
          <a:srcRect b="975" l="25991" r="0" t="11112"/>
          <a:stretch/>
        </p:blipFill>
        <p:spPr>
          <a:xfrm>
            <a:off x="4628675" y="0"/>
            <a:ext cx="4515326" cy="678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915450" y="5582750"/>
            <a:ext cx="30513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185C5"/>
                </a:solidFill>
                <a:latin typeface="Roboto"/>
                <a:ea typeface="Roboto"/>
                <a:cs typeface="Roboto"/>
                <a:sym typeface="Roboto"/>
              </a:rPr>
              <a:t>1 050 000 руб.</a:t>
            </a:r>
            <a:endParaRPr b="1" sz="3000">
              <a:solidFill>
                <a:srgbClr val="2185C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idx="4294967295" type="ctrTitle"/>
          </p:nvPr>
        </p:nvSpPr>
        <p:spPr>
          <a:xfrm>
            <a:off x="916025" y="968125"/>
            <a:ext cx="55611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ECEFD"/>
                </a:solidFill>
              </a:rPr>
              <a:t>Спасибо</a:t>
            </a:r>
            <a:r>
              <a:rPr lang="en" sz="6000">
                <a:solidFill>
                  <a:srgbClr val="7ECEFD"/>
                </a:solidFill>
              </a:rPr>
              <a:t>!</a:t>
            </a:r>
            <a:endParaRPr sz="6000">
              <a:solidFill>
                <a:srgbClr val="7ECEFD"/>
              </a:solidFill>
            </a:endParaRPr>
          </a:p>
        </p:txBody>
      </p:sp>
      <p:sp>
        <p:nvSpPr>
          <p:cNvPr id="162" name="Google Shape;162;p20"/>
          <p:cNvSpPr txBox="1"/>
          <p:nvPr>
            <p:ph idx="4294967295" type="subTitle"/>
          </p:nvPr>
        </p:nvSpPr>
        <p:spPr>
          <a:xfrm>
            <a:off x="916025" y="2338950"/>
            <a:ext cx="55611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Есть вопросы или предложения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0"/>
          <p:cNvSpPr txBox="1"/>
          <p:nvPr>
            <p:ph idx="4294967295" type="body"/>
          </p:nvPr>
        </p:nvSpPr>
        <p:spPr>
          <a:xfrm>
            <a:off x="916025" y="4253625"/>
            <a:ext cx="5561100" cy="26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Контакты для связи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politechmedia@gmail.com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8 (913) 602-15-97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